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4" r:id="rId1"/>
  </p:sldMasterIdLst>
  <p:sldIdLst>
    <p:sldId id="265" r:id="rId2"/>
    <p:sldId id="266" r:id="rId3"/>
  </p:sldIdLst>
  <p:sldSz cx="6858000" cy="9906000" type="A4"/>
  <p:notesSz cx="6670675" cy="97774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livier alonso" initials="o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34556" autoAdjust="0"/>
    <p:restoredTop sz="86476" autoAdjust="0"/>
  </p:normalViewPr>
  <p:slideViewPr>
    <p:cSldViewPr snapToGrid="0">
      <p:cViewPr varScale="1">
        <p:scale>
          <a:sx n="77" d="100"/>
          <a:sy n="77" d="100"/>
        </p:scale>
        <p:origin x="3132" y="102"/>
      </p:cViewPr>
      <p:guideLst>
        <p:guide orient="horz" pos="3120"/>
        <p:guide pos="2160"/>
      </p:guideLst>
    </p:cSldViewPr>
  </p:slideViewPr>
  <p:outlineViewPr>
    <p:cViewPr>
      <p:scale>
        <a:sx n="33" d="100"/>
        <a:sy n="33" d="100"/>
      </p:scale>
      <p:origin x="21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FCA9BC-1579-42BC-9844-7060B435F1BF}"/>
              </a:ext>
            </a:extLst>
          </p:cNvPr>
          <p:cNvSpPr>
            <a:spLocks noGrp="1"/>
          </p:cNvSpPr>
          <p:nvPr>
            <p:ph type="ctrTitle"/>
          </p:nvPr>
        </p:nvSpPr>
        <p:spPr>
          <a:xfrm>
            <a:off x="857250" y="1621191"/>
            <a:ext cx="5143500" cy="3448756"/>
          </a:xfrm>
        </p:spPr>
        <p:txBody>
          <a:bodyPr anchor="b"/>
          <a:lstStyle>
            <a:lvl1pPr algn="ctr">
              <a:defRPr sz="3375"/>
            </a:lvl1pPr>
          </a:lstStyle>
          <a:p>
            <a:r>
              <a:rPr lang="fr-FR"/>
              <a:t>Modifiez le style du titre</a:t>
            </a:r>
          </a:p>
        </p:txBody>
      </p:sp>
      <p:sp>
        <p:nvSpPr>
          <p:cNvPr id="3" name="Sous-titre 2">
            <a:extLst>
              <a:ext uri="{FF2B5EF4-FFF2-40B4-BE49-F238E27FC236}">
                <a16:creationId xmlns:a16="http://schemas.microsoft.com/office/drawing/2014/main" id="{66490EEE-0B4C-45F2-A0E4-76D4A13B1DF5}"/>
              </a:ext>
            </a:extLst>
          </p:cNvPr>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ADADCA6-5CF1-46E8-A9FC-1ADF3C978E31}"/>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5" name="Espace réservé du pied de page 4">
            <a:extLst>
              <a:ext uri="{FF2B5EF4-FFF2-40B4-BE49-F238E27FC236}">
                <a16:creationId xmlns:a16="http://schemas.microsoft.com/office/drawing/2014/main" id="{5B625490-CDFA-4904-96AA-653DEE8D8EA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E50B2FF-2A03-4A00-89BB-A6724DDE5D70}"/>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1454767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DFF8BB-F0B9-4C1C-BA5F-949DD6E7A44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A911F463-92FB-4CF8-AA6C-7EBDB959E73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DC14F0B-2AB3-448F-B3C6-A75A5A4D2470}"/>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5" name="Espace réservé du pied de page 4">
            <a:extLst>
              <a:ext uri="{FF2B5EF4-FFF2-40B4-BE49-F238E27FC236}">
                <a16:creationId xmlns:a16="http://schemas.microsoft.com/office/drawing/2014/main" id="{74289EE6-3382-4214-BA5F-0B610F149B1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408D0D6-C1D8-4269-976E-52A3A69A5B43}"/>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1654300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98909BF-6C35-4AAA-9953-1C422182DACB}"/>
              </a:ext>
            </a:extLst>
          </p:cNvPr>
          <p:cNvSpPr>
            <a:spLocks noGrp="1"/>
          </p:cNvSpPr>
          <p:nvPr>
            <p:ph type="title" orient="vert"/>
          </p:nvPr>
        </p:nvSpPr>
        <p:spPr>
          <a:xfrm>
            <a:off x="4907756" y="527403"/>
            <a:ext cx="1478756" cy="8394877"/>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53C7C89-02B8-41ED-AB12-A3234BF6EF92}"/>
              </a:ext>
            </a:extLst>
          </p:cNvPr>
          <p:cNvSpPr>
            <a:spLocks noGrp="1"/>
          </p:cNvSpPr>
          <p:nvPr>
            <p:ph type="body" orient="vert" idx="1"/>
          </p:nvPr>
        </p:nvSpPr>
        <p:spPr>
          <a:xfrm>
            <a:off x="471487"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CB1986D-762A-4A4E-8A14-020C60EA182D}"/>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5" name="Espace réservé du pied de page 4">
            <a:extLst>
              <a:ext uri="{FF2B5EF4-FFF2-40B4-BE49-F238E27FC236}">
                <a16:creationId xmlns:a16="http://schemas.microsoft.com/office/drawing/2014/main" id="{65490364-9B01-4249-A548-8B0111129CB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5FE845A-6AFF-4845-A7A1-4A3F09FA700B}"/>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899777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3DEBD7-40E1-4CC2-9777-2C3D81E72DF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08488D9-508B-42F6-AEEE-F49B9D65F77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111EB05A-5455-4B01-B3AB-940064E5C23D}"/>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5" name="Espace réservé du pied de page 4">
            <a:extLst>
              <a:ext uri="{FF2B5EF4-FFF2-40B4-BE49-F238E27FC236}">
                <a16:creationId xmlns:a16="http://schemas.microsoft.com/office/drawing/2014/main" id="{46362CC3-C9EF-4D45-BAD7-8DA026D319C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9F79093-B1C0-4778-9D0A-2861B39F72F3}"/>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4194815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C35A7-9D5B-4081-9B77-93009802A63D}"/>
              </a:ext>
            </a:extLst>
          </p:cNvPr>
          <p:cNvSpPr>
            <a:spLocks noGrp="1"/>
          </p:cNvSpPr>
          <p:nvPr>
            <p:ph type="title"/>
          </p:nvPr>
        </p:nvSpPr>
        <p:spPr>
          <a:xfrm>
            <a:off x="467916" y="2469622"/>
            <a:ext cx="5915025" cy="4120620"/>
          </a:xfrm>
        </p:spPr>
        <p:txBody>
          <a:bodyPr anchor="b"/>
          <a:lstStyle>
            <a:lvl1pPr>
              <a:defRPr sz="3375"/>
            </a:lvl1pPr>
          </a:lstStyle>
          <a:p>
            <a:r>
              <a:rPr lang="fr-FR"/>
              <a:t>Modifiez le style du titre</a:t>
            </a:r>
          </a:p>
        </p:txBody>
      </p:sp>
      <p:sp>
        <p:nvSpPr>
          <p:cNvPr id="3" name="Espace réservé du texte 2">
            <a:extLst>
              <a:ext uri="{FF2B5EF4-FFF2-40B4-BE49-F238E27FC236}">
                <a16:creationId xmlns:a16="http://schemas.microsoft.com/office/drawing/2014/main" id="{FB158A0E-C874-4290-9FD8-87B876F78975}"/>
              </a:ext>
            </a:extLst>
          </p:cNvPr>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A6E7EB8-29C4-4FF6-8247-6D968578ACA5}"/>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5" name="Espace réservé du pied de page 4">
            <a:extLst>
              <a:ext uri="{FF2B5EF4-FFF2-40B4-BE49-F238E27FC236}">
                <a16:creationId xmlns:a16="http://schemas.microsoft.com/office/drawing/2014/main" id="{4D9748A6-E461-4CB2-9EFE-9A3B80E3E3D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318ED53-5073-48F5-80E8-4A3DB17CDEA4}"/>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14410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BD10B3-F511-4883-BCAE-11EC586A3A5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4A978D2-0922-4B8A-8FEC-48F4F762A07F}"/>
              </a:ext>
            </a:extLst>
          </p:cNvPr>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BA15CFC1-740B-42DC-B53B-B785EC51EF62}"/>
              </a:ext>
            </a:extLst>
          </p:cNvPr>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85149974-7EB5-4B74-B0A6-D38FCF6DDA32}"/>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6" name="Espace réservé du pied de page 5">
            <a:extLst>
              <a:ext uri="{FF2B5EF4-FFF2-40B4-BE49-F238E27FC236}">
                <a16:creationId xmlns:a16="http://schemas.microsoft.com/office/drawing/2014/main" id="{C3327A02-69BE-4647-97DB-04ECA0A0187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9FF1C29-45C4-4EA0-B592-A4A182BF98E1}"/>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3176698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699E47-2A1F-4355-A48F-16F63948CC17}"/>
              </a:ext>
            </a:extLst>
          </p:cNvPr>
          <p:cNvSpPr>
            <a:spLocks noGrp="1"/>
          </p:cNvSpPr>
          <p:nvPr>
            <p:ph type="title"/>
          </p:nvPr>
        </p:nvSpPr>
        <p:spPr>
          <a:xfrm>
            <a:off x="472381" y="527404"/>
            <a:ext cx="5915025" cy="1914702"/>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C2607C63-6E60-4B54-A8A0-E72E9BA8C0FA}"/>
              </a:ext>
            </a:extLst>
          </p:cNvPr>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C129EC3-2716-40E3-9F0E-31095E0D3CB5}"/>
              </a:ext>
            </a:extLst>
          </p:cNvPr>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6A60D264-DF22-46B8-AF07-C3C0D0A2BDF3}"/>
              </a:ext>
            </a:extLst>
          </p:cNvPr>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97FE696-9466-4A02-A37E-20B27141545B}"/>
              </a:ext>
            </a:extLst>
          </p:cNvPr>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EE0E2D39-08FE-4B46-B0A3-5E8FB239402B}"/>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8" name="Espace réservé du pied de page 7">
            <a:extLst>
              <a:ext uri="{FF2B5EF4-FFF2-40B4-BE49-F238E27FC236}">
                <a16:creationId xmlns:a16="http://schemas.microsoft.com/office/drawing/2014/main" id="{8EA0F5EA-032C-411C-9662-3ED43435FA0E}"/>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BF9B693-EA2F-4DEE-913E-884A6CB88DD3}"/>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2186387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63A534-AE24-467C-861E-D0956D6D75C4}"/>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7A171BFA-06F5-45E0-8CDE-24C139B11A9B}"/>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4" name="Espace réservé du pied de page 3">
            <a:extLst>
              <a:ext uri="{FF2B5EF4-FFF2-40B4-BE49-F238E27FC236}">
                <a16:creationId xmlns:a16="http://schemas.microsoft.com/office/drawing/2014/main" id="{96E0DA76-CA12-4023-81AC-F7BE61CB3EF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9488006-3257-486A-A8F5-EE33DA4D6B20}"/>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2736943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4B254FF-A36F-4639-9334-E48240B2963A}"/>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3" name="Espace réservé du pied de page 2">
            <a:extLst>
              <a:ext uri="{FF2B5EF4-FFF2-40B4-BE49-F238E27FC236}">
                <a16:creationId xmlns:a16="http://schemas.microsoft.com/office/drawing/2014/main" id="{2D7C37F0-22E6-4A6A-BB56-0F781B5FE0EE}"/>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C92D523-B95E-44D1-8222-F85889F2D400}"/>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733657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E93E97-D034-4E62-BFAE-A5890F639AE5}"/>
              </a:ext>
            </a:extLst>
          </p:cNvPr>
          <p:cNvSpPr>
            <a:spLocks noGrp="1"/>
          </p:cNvSpPr>
          <p:nvPr>
            <p:ph type="title"/>
          </p:nvPr>
        </p:nvSpPr>
        <p:spPr>
          <a:xfrm>
            <a:off x="472381" y="660400"/>
            <a:ext cx="2211883" cy="2311400"/>
          </a:xfrm>
        </p:spPr>
        <p:txBody>
          <a:bodyPr anchor="b"/>
          <a:lstStyle>
            <a:lvl1pPr>
              <a:defRPr sz="1800"/>
            </a:lvl1pPr>
          </a:lstStyle>
          <a:p>
            <a:r>
              <a:rPr lang="fr-FR"/>
              <a:t>Modifiez le style du titre</a:t>
            </a:r>
          </a:p>
        </p:txBody>
      </p:sp>
      <p:sp>
        <p:nvSpPr>
          <p:cNvPr id="3" name="Espace réservé du contenu 2">
            <a:extLst>
              <a:ext uri="{FF2B5EF4-FFF2-40B4-BE49-F238E27FC236}">
                <a16:creationId xmlns:a16="http://schemas.microsoft.com/office/drawing/2014/main" id="{C7F030E8-D561-441F-A9E1-302E92CFC27C}"/>
              </a:ext>
            </a:extLst>
          </p:cNvPr>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3C259717-C655-4449-AD84-8AF958FFC43A}"/>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5CEE7B9-CA1A-4DF5-8E8E-A9AA97F588D9}"/>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6" name="Espace réservé du pied de page 5">
            <a:extLst>
              <a:ext uri="{FF2B5EF4-FFF2-40B4-BE49-F238E27FC236}">
                <a16:creationId xmlns:a16="http://schemas.microsoft.com/office/drawing/2014/main" id="{FB2DDD21-0850-48ED-86B8-BBD623BB015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DA6471B-3DF1-4D1F-9364-236C2DA045DD}"/>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2013860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72D193-3B08-4327-A712-31BE550D97C7}"/>
              </a:ext>
            </a:extLst>
          </p:cNvPr>
          <p:cNvSpPr>
            <a:spLocks noGrp="1"/>
          </p:cNvSpPr>
          <p:nvPr>
            <p:ph type="title"/>
          </p:nvPr>
        </p:nvSpPr>
        <p:spPr>
          <a:xfrm>
            <a:off x="472381" y="660400"/>
            <a:ext cx="2211883" cy="2311400"/>
          </a:xfrm>
        </p:spPr>
        <p:txBody>
          <a:bodyPr anchor="b"/>
          <a:lstStyle>
            <a:lvl1pPr>
              <a:defRPr sz="1800"/>
            </a:lvl1pPr>
          </a:lstStyle>
          <a:p>
            <a:r>
              <a:rPr lang="fr-FR"/>
              <a:t>Modifiez le style du titre</a:t>
            </a:r>
          </a:p>
        </p:txBody>
      </p:sp>
      <p:sp>
        <p:nvSpPr>
          <p:cNvPr id="3" name="Espace réservé pour une image  2">
            <a:extLst>
              <a:ext uri="{FF2B5EF4-FFF2-40B4-BE49-F238E27FC236}">
                <a16:creationId xmlns:a16="http://schemas.microsoft.com/office/drawing/2014/main" id="{5AA2CD6C-61CD-4F5B-B65B-F859469DBD4A}"/>
              </a:ext>
            </a:extLst>
          </p:cNvPr>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fr-FR"/>
          </a:p>
        </p:txBody>
      </p:sp>
      <p:sp>
        <p:nvSpPr>
          <p:cNvPr id="4" name="Espace réservé du texte 3">
            <a:extLst>
              <a:ext uri="{FF2B5EF4-FFF2-40B4-BE49-F238E27FC236}">
                <a16:creationId xmlns:a16="http://schemas.microsoft.com/office/drawing/2014/main" id="{2779C835-5526-4920-A687-67D7460F4198}"/>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91EBFFB-1E54-43DA-A19A-342B442C16D4}"/>
              </a:ext>
            </a:extLst>
          </p:cNvPr>
          <p:cNvSpPr>
            <a:spLocks noGrp="1"/>
          </p:cNvSpPr>
          <p:nvPr>
            <p:ph type="dt" sz="half" idx="10"/>
          </p:nvPr>
        </p:nvSpPr>
        <p:spPr/>
        <p:txBody>
          <a:bodyPr/>
          <a:lstStyle/>
          <a:p>
            <a:fld id="{C6617368-89B6-4E60-92F4-36ED360B290C}" type="datetimeFigureOut">
              <a:rPr lang="fr-FR" smtClean="0"/>
              <a:pPr/>
              <a:t>09/07/2021</a:t>
            </a:fld>
            <a:endParaRPr lang="fr-FR"/>
          </a:p>
        </p:txBody>
      </p:sp>
      <p:sp>
        <p:nvSpPr>
          <p:cNvPr id="6" name="Espace réservé du pied de page 5">
            <a:extLst>
              <a:ext uri="{FF2B5EF4-FFF2-40B4-BE49-F238E27FC236}">
                <a16:creationId xmlns:a16="http://schemas.microsoft.com/office/drawing/2014/main" id="{3281896F-9308-4580-B470-1CA3EAD5F1F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66A24C5-081E-460C-805C-46A63CE13900}"/>
              </a:ext>
            </a:extLst>
          </p:cNvPr>
          <p:cNvSpPr>
            <a:spLocks noGrp="1"/>
          </p:cNvSpPr>
          <p:nvPr>
            <p:ph type="sldNum" sz="quarter" idx="12"/>
          </p:nvPr>
        </p:nvSpPr>
        <p:spPr/>
        <p:txBody>
          <a:bodyPr/>
          <a:lstStyle/>
          <a:p>
            <a:fld id="{5279C092-6333-4AA9-A3D8-EBFE61A2DB01}" type="slidenum">
              <a:rPr lang="fr-FR" smtClean="0"/>
              <a:pPr/>
              <a:t>‹N°›</a:t>
            </a:fld>
            <a:endParaRPr lang="fr-FR"/>
          </a:p>
        </p:txBody>
      </p:sp>
    </p:spTree>
    <p:extLst>
      <p:ext uri="{BB962C8B-B14F-4D97-AF65-F5344CB8AC3E}">
        <p14:creationId xmlns:p14="http://schemas.microsoft.com/office/powerpoint/2010/main" val="293648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F5EC9C6-55EF-41FF-8F40-F24BCD7B6B04}"/>
              </a:ext>
            </a:extLst>
          </p:cNvPr>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57E9A920-8A41-441D-A89D-8F74DB39075A}"/>
              </a:ext>
            </a:extLst>
          </p:cNvPr>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5803482-884A-4661-A038-35F1AB0D01A2}"/>
              </a:ext>
            </a:extLst>
          </p:cNvPr>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C6617368-89B6-4E60-92F4-36ED360B290C}" type="datetimeFigureOut">
              <a:rPr lang="fr-FR" smtClean="0"/>
              <a:pPr/>
              <a:t>09/07/2021</a:t>
            </a:fld>
            <a:endParaRPr lang="fr-FR"/>
          </a:p>
        </p:txBody>
      </p:sp>
      <p:sp>
        <p:nvSpPr>
          <p:cNvPr id="5" name="Espace réservé du pied de page 4">
            <a:extLst>
              <a:ext uri="{FF2B5EF4-FFF2-40B4-BE49-F238E27FC236}">
                <a16:creationId xmlns:a16="http://schemas.microsoft.com/office/drawing/2014/main" id="{2CA4BAF6-A07B-46AB-BE62-0D6BBBDE8DCD}"/>
              </a:ext>
            </a:extLst>
          </p:cNvPr>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0F42004A-D4A4-42D7-B402-309777D75105}"/>
              </a:ext>
            </a:extLst>
          </p:cNvPr>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5279C092-6333-4AA9-A3D8-EBFE61A2DB01}" type="slidenum">
              <a:rPr lang="fr-FR" smtClean="0"/>
              <a:pPr/>
              <a:t>‹N°›</a:t>
            </a:fld>
            <a:endParaRPr lang="fr-FR"/>
          </a:p>
        </p:txBody>
      </p:sp>
    </p:spTree>
    <p:extLst>
      <p:ext uri="{BB962C8B-B14F-4D97-AF65-F5344CB8AC3E}">
        <p14:creationId xmlns:p14="http://schemas.microsoft.com/office/powerpoint/2010/main" val="3530612732"/>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fr-FR"/>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 coins arrondis 7">
            <a:extLst>
              <a:ext uri="{FF2B5EF4-FFF2-40B4-BE49-F238E27FC236}">
                <a16:creationId xmlns:a16="http://schemas.microsoft.com/office/drawing/2014/main" id="{0BC70AA1-29A5-406A-9130-F58095147FF4}"/>
              </a:ext>
            </a:extLst>
          </p:cNvPr>
          <p:cNvSpPr/>
          <p:nvPr/>
        </p:nvSpPr>
        <p:spPr>
          <a:xfrm>
            <a:off x="220039" y="200140"/>
            <a:ext cx="6417922" cy="9505719"/>
          </a:xfrm>
          <a:prstGeom prst="roundRect">
            <a:avLst/>
          </a:prstGeom>
          <a:noFill/>
          <a:ln w="349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ZoneTexte 8">
            <a:extLst>
              <a:ext uri="{FF2B5EF4-FFF2-40B4-BE49-F238E27FC236}">
                <a16:creationId xmlns:a16="http://schemas.microsoft.com/office/drawing/2014/main" id="{CCA708B9-D8CD-4669-987F-5C64866CC2B3}"/>
              </a:ext>
            </a:extLst>
          </p:cNvPr>
          <p:cNvSpPr txBox="1"/>
          <p:nvPr/>
        </p:nvSpPr>
        <p:spPr>
          <a:xfrm>
            <a:off x="325677" y="3983277"/>
            <a:ext cx="6060836" cy="830997"/>
          </a:xfrm>
          <a:prstGeom prst="rect">
            <a:avLst/>
          </a:prstGeom>
          <a:noFill/>
        </p:spPr>
        <p:txBody>
          <a:bodyPr wrap="square" rtlCol="0">
            <a:spAutoFit/>
          </a:bodyPr>
          <a:lstStyle/>
          <a:p>
            <a:br>
              <a:rPr lang="fr-FR" sz="1600" dirty="0"/>
            </a:br>
            <a:endParaRPr lang="fr-FR" sz="1600" dirty="0"/>
          </a:p>
          <a:p>
            <a:pPr marL="0" indent="0">
              <a:buNone/>
            </a:pPr>
            <a:endParaRPr lang="fr-FR" sz="1600" dirty="0"/>
          </a:p>
        </p:txBody>
      </p:sp>
      <p:sp>
        <p:nvSpPr>
          <p:cNvPr id="6" name="ZoneTexte 5">
            <a:extLst>
              <a:ext uri="{FF2B5EF4-FFF2-40B4-BE49-F238E27FC236}">
                <a16:creationId xmlns:a16="http://schemas.microsoft.com/office/drawing/2014/main" id="{853123F3-5D37-4276-A3A3-4840FA3E6F12}"/>
              </a:ext>
            </a:extLst>
          </p:cNvPr>
          <p:cNvSpPr txBox="1"/>
          <p:nvPr/>
        </p:nvSpPr>
        <p:spPr>
          <a:xfrm>
            <a:off x="471487" y="647998"/>
            <a:ext cx="5915026" cy="8894743"/>
          </a:xfrm>
          <a:prstGeom prst="rect">
            <a:avLst/>
          </a:prstGeom>
          <a:noFill/>
        </p:spPr>
        <p:txBody>
          <a:bodyPr wrap="square" rtlCol="0">
            <a:spAutoFit/>
          </a:bodyPr>
          <a:lstStyle/>
          <a:p>
            <a:r>
              <a:rPr lang="fr-FR" b="1" dirty="0">
                <a:solidFill>
                  <a:schemeClr val="accent2"/>
                </a:solidFill>
              </a:rPr>
              <a:t>ABATTAGE DES ARBRES N12</a:t>
            </a:r>
            <a:endParaRPr lang="fr-FR" b="1" dirty="0"/>
          </a:p>
          <a:p>
            <a:r>
              <a:rPr lang="fr-FR" sz="1800" dirty="0"/>
              <a:t>Un abattage total  des arbres a été fait le long de la N12 afin de sécuriser la voirie, mais au détriment de l’esthétisme et de l’insonorisation. Un courrier a été adressé à la DIRIF, le 24 janvier 2021, pour demander une compensation (nouvelles plantations ou autre  solution) en attente d’une réponse…</a:t>
            </a:r>
          </a:p>
          <a:p>
            <a:br>
              <a:rPr lang="fr-FR" sz="1600" dirty="0"/>
            </a:br>
            <a:r>
              <a:rPr lang="fr-FR" sz="1600" b="1" dirty="0">
                <a:solidFill>
                  <a:schemeClr val="accent2"/>
                </a:solidFill>
              </a:rPr>
              <a:t>CINÉMA EN PLEIN AIR</a:t>
            </a:r>
            <a:endParaRPr lang="fr-FR" sz="1600" b="1" dirty="0"/>
          </a:p>
          <a:p>
            <a:r>
              <a:rPr lang="fr-FR" sz="1600" dirty="0"/>
              <a:t>Une séance de cinéma organisée par le département des Yvelines aura lieu le vendredi 20 aout 2021 à l’école de Grand Jardin. Le film projeté « </a:t>
            </a:r>
            <a:r>
              <a:rPr lang="fr-FR" sz="1600" b="1" dirty="0"/>
              <a:t>La Folle Histoire de Max et Léon </a:t>
            </a:r>
            <a:r>
              <a:rPr lang="fr-FR" sz="1600" dirty="0"/>
              <a:t>» est ‘’tout public’’. </a:t>
            </a:r>
          </a:p>
          <a:p>
            <a:pPr marL="285750" indent="-285750">
              <a:buFont typeface="Wingdings" panose="05000000000000000000" pitchFamily="2" charset="2"/>
              <a:buChar char="Ø"/>
            </a:pPr>
            <a:r>
              <a:rPr lang="fr-FR" sz="1600" dirty="0"/>
              <a:t>Venez nombreux ! A partir de 19h30, boissons et petite restauration sur place.</a:t>
            </a:r>
          </a:p>
          <a:p>
            <a:pPr marL="285750" indent="-285750">
              <a:buFont typeface="Wingdings" panose="05000000000000000000" pitchFamily="2" charset="2"/>
              <a:buChar char="Ø"/>
            </a:pPr>
            <a:endParaRPr lang="fr-FR" sz="1600" dirty="0"/>
          </a:p>
          <a:p>
            <a:r>
              <a:rPr lang="fr-FR" sz="1600" b="1" dirty="0">
                <a:solidFill>
                  <a:schemeClr val="accent2"/>
                </a:solidFill>
              </a:rPr>
              <a:t>NOS AÎNÉS</a:t>
            </a:r>
            <a:endParaRPr lang="fr-FR" sz="1600" b="1" dirty="0"/>
          </a:p>
          <a:p>
            <a:r>
              <a:rPr lang="fr-FR" sz="1600" dirty="0"/>
              <a:t>Une sortie sur la côte d’Albâtre est organisée à leur attention le 16 septembre 2021.</a:t>
            </a:r>
          </a:p>
          <a:p>
            <a:endParaRPr lang="fr-FR" sz="1600" dirty="0"/>
          </a:p>
          <a:p>
            <a:r>
              <a:rPr lang="fr-FR" sz="1600" b="1" dirty="0">
                <a:solidFill>
                  <a:schemeClr val="accent2"/>
                </a:solidFill>
              </a:rPr>
              <a:t>PROJET PARTICIPATIF</a:t>
            </a:r>
            <a:endParaRPr lang="fr-FR" sz="1600" b="1" dirty="0"/>
          </a:p>
          <a:p>
            <a:r>
              <a:rPr lang="fr-FR" sz="1600" dirty="0"/>
              <a:t>Nous vous proposerons à la rentrée une liste de réalisations possibles. Le choix sera arrêté en fonction de vos réponses</a:t>
            </a:r>
          </a:p>
          <a:p>
            <a:endParaRPr lang="fr-FR" sz="1600" dirty="0"/>
          </a:p>
          <a:p>
            <a:r>
              <a:rPr lang="fr-FR" sz="1600" b="1" dirty="0">
                <a:solidFill>
                  <a:schemeClr val="accent2"/>
                </a:solidFill>
              </a:rPr>
              <a:t>RECYCLAGE DES MASQUES JETABLES</a:t>
            </a:r>
          </a:p>
          <a:p>
            <a:r>
              <a:rPr lang="fr-FR" sz="1600" dirty="0"/>
              <a:t>Une boîte de recyclage est à votre disposition à l’entrée de la mairie, venez y déposer vos masques usagés! Merci</a:t>
            </a:r>
          </a:p>
          <a:p>
            <a:br>
              <a:rPr lang="fr-FR" sz="1600" dirty="0"/>
            </a:br>
            <a:r>
              <a:rPr lang="fr-FR" sz="1600" b="1" dirty="0">
                <a:solidFill>
                  <a:schemeClr val="accent2"/>
                </a:solidFill>
              </a:rPr>
              <a:t>TRANSPORT À LA DEMANDE</a:t>
            </a:r>
          </a:p>
          <a:p>
            <a:r>
              <a:rPr lang="fr-FR" sz="1600" dirty="0"/>
              <a:t>Pensez-y ! Il s’agit d’un transport collectif accessible à tous sur réservation du mardi au vendredi de 9h30 à 15h30 et le samedi de 9h à 19h (toute l’année sauf en août) pour se déplacer dans les environs.  Réservation multiple supports : le site internet « tad.idfmobilités.fr »  , l’application « </a:t>
            </a:r>
            <a:r>
              <a:rPr lang="fr-FR" sz="1600" dirty="0" err="1"/>
              <a:t>Tàd</a:t>
            </a:r>
            <a:r>
              <a:rPr lang="fr-FR" sz="1600" dirty="0"/>
              <a:t> </a:t>
            </a:r>
            <a:r>
              <a:rPr lang="fr-FR" sz="1600" dirty="0" err="1"/>
              <a:t>Île-deFrance</a:t>
            </a:r>
            <a:r>
              <a:rPr lang="fr-FR" sz="1600" dirty="0"/>
              <a:t> Mobilités » ou par téléphone 09.70.80.96.63 </a:t>
            </a:r>
            <a:r>
              <a:rPr lang="fr-FR" sz="1600" u="sng" dirty="0"/>
              <a:t>Prix d’un titre de transport </a:t>
            </a:r>
            <a:r>
              <a:rPr lang="fr-FR" sz="1600" dirty="0"/>
              <a:t>: carte Navigo, ticket T ou titre dématérialisé.</a:t>
            </a:r>
          </a:p>
          <a:p>
            <a:endParaRPr lang="fr-FR" sz="1600" dirty="0"/>
          </a:p>
        </p:txBody>
      </p:sp>
    </p:spTree>
    <p:extLst>
      <p:ext uri="{BB962C8B-B14F-4D97-AF65-F5344CB8AC3E}">
        <p14:creationId xmlns:p14="http://schemas.microsoft.com/office/powerpoint/2010/main" val="1494784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8D0B90D9-87E6-4D01-8C25-DE89602AA9E1}"/>
              </a:ext>
            </a:extLst>
          </p:cNvPr>
          <p:cNvSpPr/>
          <p:nvPr/>
        </p:nvSpPr>
        <p:spPr>
          <a:xfrm>
            <a:off x="240628" y="200140"/>
            <a:ext cx="6417922" cy="9505719"/>
          </a:xfrm>
          <a:prstGeom prst="roundRect">
            <a:avLst/>
          </a:prstGeom>
          <a:noFill/>
          <a:ln w="349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ZoneTexte 2">
            <a:extLst>
              <a:ext uri="{FF2B5EF4-FFF2-40B4-BE49-F238E27FC236}">
                <a16:creationId xmlns:a16="http://schemas.microsoft.com/office/drawing/2014/main" id="{863546D9-D493-4330-8E5F-463DFD0E37BC}"/>
              </a:ext>
            </a:extLst>
          </p:cNvPr>
          <p:cNvSpPr txBox="1"/>
          <p:nvPr/>
        </p:nvSpPr>
        <p:spPr>
          <a:xfrm>
            <a:off x="475013" y="6400800"/>
            <a:ext cx="6175170" cy="3570208"/>
          </a:xfrm>
          <a:custGeom>
            <a:avLst/>
            <a:gdLst>
              <a:gd name="connsiteX0" fmla="*/ 0 w 6157701"/>
              <a:gd name="connsiteY0" fmla="*/ 0 h 3570208"/>
              <a:gd name="connsiteX1" fmla="*/ 622612 w 6157701"/>
              <a:gd name="connsiteY1" fmla="*/ 0 h 3570208"/>
              <a:gd name="connsiteX2" fmla="*/ 1122070 w 6157701"/>
              <a:gd name="connsiteY2" fmla="*/ 0 h 3570208"/>
              <a:gd name="connsiteX3" fmla="*/ 1929413 w 6157701"/>
              <a:gd name="connsiteY3" fmla="*/ 0 h 3570208"/>
              <a:gd name="connsiteX4" fmla="*/ 2552025 w 6157701"/>
              <a:gd name="connsiteY4" fmla="*/ 0 h 3570208"/>
              <a:gd name="connsiteX5" fmla="*/ 3174637 w 6157701"/>
              <a:gd name="connsiteY5" fmla="*/ 0 h 3570208"/>
              <a:gd name="connsiteX6" fmla="*/ 3981980 w 6157701"/>
              <a:gd name="connsiteY6" fmla="*/ 0 h 3570208"/>
              <a:gd name="connsiteX7" fmla="*/ 4543015 w 6157701"/>
              <a:gd name="connsiteY7" fmla="*/ 0 h 3570208"/>
              <a:gd name="connsiteX8" fmla="*/ 5350358 w 6157701"/>
              <a:gd name="connsiteY8" fmla="*/ 0 h 3570208"/>
              <a:gd name="connsiteX9" fmla="*/ 6157701 w 6157701"/>
              <a:gd name="connsiteY9" fmla="*/ 0 h 3570208"/>
              <a:gd name="connsiteX10" fmla="*/ 6157701 w 6157701"/>
              <a:gd name="connsiteY10" fmla="*/ 595035 h 3570208"/>
              <a:gd name="connsiteX11" fmla="*/ 6157701 w 6157701"/>
              <a:gd name="connsiteY11" fmla="*/ 1190069 h 3570208"/>
              <a:gd name="connsiteX12" fmla="*/ 6157701 w 6157701"/>
              <a:gd name="connsiteY12" fmla="*/ 1820806 h 3570208"/>
              <a:gd name="connsiteX13" fmla="*/ 6157701 w 6157701"/>
              <a:gd name="connsiteY13" fmla="*/ 2308735 h 3570208"/>
              <a:gd name="connsiteX14" fmla="*/ 6157701 w 6157701"/>
              <a:gd name="connsiteY14" fmla="*/ 2903769 h 3570208"/>
              <a:gd name="connsiteX15" fmla="*/ 6157701 w 6157701"/>
              <a:gd name="connsiteY15" fmla="*/ 3570208 h 3570208"/>
              <a:gd name="connsiteX16" fmla="*/ 5473512 w 6157701"/>
              <a:gd name="connsiteY16" fmla="*/ 3570208 h 3570208"/>
              <a:gd name="connsiteX17" fmla="*/ 4666169 w 6157701"/>
              <a:gd name="connsiteY17" fmla="*/ 3570208 h 3570208"/>
              <a:gd name="connsiteX18" fmla="*/ 3981980 w 6157701"/>
              <a:gd name="connsiteY18" fmla="*/ 3570208 h 3570208"/>
              <a:gd name="connsiteX19" fmla="*/ 3482522 w 6157701"/>
              <a:gd name="connsiteY19" fmla="*/ 3570208 h 3570208"/>
              <a:gd name="connsiteX20" fmla="*/ 2921487 w 6157701"/>
              <a:gd name="connsiteY20" fmla="*/ 3570208 h 3570208"/>
              <a:gd name="connsiteX21" fmla="*/ 2114144 w 6157701"/>
              <a:gd name="connsiteY21" fmla="*/ 3570208 h 3570208"/>
              <a:gd name="connsiteX22" fmla="*/ 1429955 w 6157701"/>
              <a:gd name="connsiteY22" fmla="*/ 3570208 h 3570208"/>
              <a:gd name="connsiteX23" fmla="*/ 868920 w 6157701"/>
              <a:gd name="connsiteY23" fmla="*/ 3570208 h 3570208"/>
              <a:gd name="connsiteX24" fmla="*/ 0 w 6157701"/>
              <a:gd name="connsiteY24" fmla="*/ 3570208 h 3570208"/>
              <a:gd name="connsiteX25" fmla="*/ 0 w 6157701"/>
              <a:gd name="connsiteY25" fmla="*/ 3082280 h 3570208"/>
              <a:gd name="connsiteX26" fmla="*/ 0 w 6157701"/>
              <a:gd name="connsiteY26" fmla="*/ 2594351 h 3570208"/>
              <a:gd name="connsiteX27" fmla="*/ 0 w 6157701"/>
              <a:gd name="connsiteY27" fmla="*/ 1963614 h 3570208"/>
              <a:gd name="connsiteX28" fmla="*/ 0 w 6157701"/>
              <a:gd name="connsiteY28" fmla="*/ 1439984 h 3570208"/>
              <a:gd name="connsiteX29" fmla="*/ 0 w 6157701"/>
              <a:gd name="connsiteY29" fmla="*/ 773545 h 3570208"/>
              <a:gd name="connsiteX30" fmla="*/ 0 w 6157701"/>
              <a:gd name="connsiteY30" fmla="*/ 0 h 3570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157701" h="3570208" extrusionOk="0">
                <a:moveTo>
                  <a:pt x="0" y="0"/>
                </a:moveTo>
                <a:cubicBezTo>
                  <a:pt x="152039" y="10034"/>
                  <a:pt x="355544" y="8397"/>
                  <a:pt x="622612" y="0"/>
                </a:cubicBezTo>
                <a:cubicBezTo>
                  <a:pt x="889680" y="-8397"/>
                  <a:pt x="887983" y="-6351"/>
                  <a:pt x="1122070" y="0"/>
                </a:cubicBezTo>
                <a:cubicBezTo>
                  <a:pt x="1356157" y="6351"/>
                  <a:pt x="1754697" y="-37995"/>
                  <a:pt x="1929413" y="0"/>
                </a:cubicBezTo>
                <a:cubicBezTo>
                  <a:pt x="2104129" y="37995"/>
                  <a:pt x="2297284" y="12017"/>
                  <a:pt x="2552025" y="0"/>
                </a:cubicBezTo>
                <a:cubicBezTo>
                  <a:pt x="2806766" y="-12017"/>
                  <a:pt x="2902658" y="-24377"/>
                  <a:pt x="3174637" y="0"/>
                </a:cubicBezTo>
                <a:cubicBezTo>
                  <a:pt x="3446616" y="24377"/>
                  <a:pt x="3733287" y="8372"/>
                  <a:pt x="3981980" y="0"/>
                </a:cubicBezTo>
                <a:cubicBezTo>
                  <a:pt x="4230673" y="-8372"/>
                  <a:pt x="4307676" y="-11632"/>
                  <a:pt x="4543015" y="0"/>
                </a:cubicBezTo>
                <a:cubicBezTo>
                  <a:pt x="4778355" y="11632"/>
                  <a:pt x="5052218" y="19352"/>
                  <a:pt x="5350358" y="0"/>
                </a:cubicBezTo>
                <a:cubicBezTo>
                  <a:pt x="5648498" y="-19352"/>
                  <a:pt x="5890194" y="30189"/>
                  <a:pt x="6157701" y="0"/>
                </a:cubicBezTo>
                <a:cubicBezTo>
                  <a:pt x="6179353" y="128824"/>
                  <a:pt x="6169220" y="428486"/>
                  <a:pt x="6157701" y="595035"/>
                </a:cubicBezTo>
                <a:cubicBezTo>
                  <a:pt x="6146182" y="761584"/>
                  <a:pt x="6181293" y="1008739"/>
                  <a:pt x="6157701" y="1190069"/>
                </a:cubicBezTo>
                <a:cubicBezTo>
                  <a:pt x="6134109" y="1371399"/>
                  <a:pt x="6166784" y="1534561"/>
                  <a:pt x="6157701" y="1820806"/>
                </a:cubicBezTo>
                <a:cubicBezTo>
                  <a:pt x="6148618" y="2107051"/>
                  <a:pt x="6138570" y="2093598"/>
                  <a:pt x="6157701" y="2308735"/>
                </a:cubicBezTo>
                <a:cubicBezTo>
                  <a:pt x="6176832" y="2523872"/>
                  <a:pt x="6187372" y="2715076"/>
                  <a:pt x="6157701" y="2903769"/>
                </a:cubicBezTo>
                <a:cubicBezTo>
                  <a:pt x="6128030" y="3092462"/>
                  <a:pt x="6179370" y="3416212"/>
                  <a:pt x="6157701" y="3570208"/>
                </a:cubicBezTo>
                <a:cubicBezTo>
                  <a:pt x="5834034" y="3570782"/>
                  <a:pt x="5716931" y="3569173"/>
                  <a:pt x="5473512" y="3570208"/>
                </a:cubicBezTo>
                <a:cubicBezTo>
                  <a:pt x="5230093" y="3571243"/>
                  <a:pt x="4898222" y="3567185"/>
                  <a:pt x="4666169" y="3570208"/>
                </a:cubicBezTo>
                <a:cubicBezTo>
                  <a:pt x="4434116" y="3573231"/>
                  <a:pt x="4175845" y="3580816"/>
                  <a:pt x="3981980" y="3570208"/>
                </a:cubicBezTo>
                <a:cubicBezTo>
                  <a:pt x="3788115" y="3559600"/>
                  <a:pt x="3724910" y="3593746"/>
                  <a:pt x="3482522" y="3570208"/>
                </a:cubicBezTo>
                <a:cubicBezTo>
                  <a:pt x="3240134" y="3546670"/>
                  <a:pt x="3181686" y="3570237"/>
                  <a:pt x="2921487" y="3570208"/>
                </a:cubicBezTo>
                <a:cubicBezTo>
                  <a:pt x="2661288" y="3570179"/>
                  <a:pt x="2513941" y="3575571"/>
                  <a:pt x="2114144" y="3570208"/>
                </a:cubicBezTo>
                <a:cubicBezTo>
                  <a:pt x="1714347" y="3564845"/>
                  <a:pt x="1623759" y="3576266"/>
                  <a:pt x="1429955" y="3570208"/>
                </a:cubicBezTo>
                <a:cubicBezTo>
                  <a:pt x="1236151" y="3564150"/>
                  <a:pt x="1059944" y="3543042"/>
                  <a:pt x="868920" y="3570208"/>
                </a:cubicBezTo>
                <a:cubicBezTo>
                  <a:pt x="677897" y="3597374"/>
                  <a:pt x="431253" y="3532088"/>
                  <a:pt x="0" y="3570208"/>
                </a:cubicBezTo>
                <a:cubicBezTo>
                  <a:pt x="-9491" y="3341835"/>
                  <a:pt x="-20054" y="3260447"/>
                  <a:pt x="0" y="3082280"/>
                </a:cubicBezTo>
                <a:cubicBezTo>
                  <a:pt x="20054" y="2904113"/>
                  <a:pt x="11827" y="2737722"/>
                  <a:pt x="0" y="2594351"/>
                </a:cubicBezTo>
                <a:cubicBezTo>
                  <a:pt x="-11827" y="2450980"/>
                  <a:pt x="-21677" y="2113823"/>
                  <a:pt x="0" y="1963614"/>
                </a:cubicBezTo>
                <a:cubicBezTo>
                  <a:pt x="21677" y="1813405"/>
                  <a:pt x="-10350" y="1684405"/>
                  <a:pt x="0" y="1439984"/>
                </a:cubicBezTo>
                <a:cubicBezTo>
                  <a:pt x="10350" y="1195563"/>
                  <a:pt x="9900" y="1056957"/>
                  <a:pt x="0" y="773545"/>
                </a:cubicBezTo>
                <a:cubicBezTo>
                  <a:pt x="-9900" y="490133"/>
                  <a:pt x="-29716" y="285019"/>
                  <a:pt x="0" y="0"/>
                </a:cubicBezTo>
                <a:close/>
              </a:path>
            </a:pathLst>
          </a:custGeom>
          <a:noFill/>
          <a:ln>
            <a:no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b="1" dirty="0">
                <a:solidFill>
                  <a:schemeClr val="accent2"/>
                </a:solidFill>
              </a:rPr>
              <a:t>REGLES DE BONNE CONDUITE</a:t>
            </a:r>
          </a:p>
          <a:p>
            <a:r>
              <a:rPr lang="fr-FR" sz="1600" dirty="0">
                <a:solidFill>
                  <a:schemeClr val="accent2"/>
                </a:solidFill>
              </a:rPr>
              <a:t>&gt; </a:t>
            </a:r>
            <a:r>
              <a:rPr lang="fr-FR" sz="1600" dirty="0">
                <a:solidFill>
                  <a:schemeClr val="tx1"/>
                </a:solidFill>
              </a:rPr>
              <a:t>Interdiction de brûlage des déchets verts.</a:t>
            </a:r>
          </a:p>
          <a:p>
            <a:r>
              <a:rPr lang="fr-FR" sz="1600" dirty="0">
                <a:solidFill>
                  <a:schemeClr val="accent2"/>
                </a:solidFill>
              </a:rPr>
              <a:t>&gt; </a:t>
            </a:r>
            <a:r>
              <a:rPr lang="fr-FR" sz="1600" dirty="0">
                <a:solidFill>
                  <a:schemeClr val="tx1"/>
                </a:solidFill>
              </a:rPr>
              <a:t>Stationnement des véhicules, nous vous remercions de respecter les emplacements définis sous peine d’amende.</a:t>
            </a:r>
          </a:p>
          <a:p>
            <a:r>
              <a:rPr lang="fr-FR" sz="1600" dirty="0">
                <a:solidFill>
                  <a:schemeClr val="accent2"/>
                </a:solidFill>
              </a:rPr>
              <a:t>&gt; </a:t>
            </a:r>
            <a:r>
              <a:rPr lang="fr-FR" sz="1600" dirty="0">
                <a:solidFill>
                  <a:schemeClr val="tx1"/>
                </a:solidFill>
              </a:rPr>
              <a:t>Déjections canines, elles sont interdites sur les voies publiques (trottoirs et Parc du Grand Jardin) . Des sachets sont à disposition Place de l’Église et au Parc du Grand Jardin.</a:t>
            </a:r>
          </a:p>
          <a:p>
            <a:r>
              <a:rPr lang="fr-FR" sz="1600" dirty="0">
                <a:solidFill>
                  <a:schemeClr val="accent2"/>
                </a:solidFill>
              </a:rPr>
              <a:t>&gt; </a:t>
            </a:r>
            <a:r>
              <a:rPr lang="fr-FR" sz="1600" dirty="0">
                <a:solidFill>
                  <a:schemeClr val="tx1"/>
                </a:solidFill>
              </a:rPr>
              <a:t>Les chiens doivent être impérativement tenus en laisse sur la voie                 publique.</a:t>
            </a:r>
          </a:p>
          <a:p>
            <a:r>
              <a:rPr lang="fr-FR" sz="1600" dirty="0">
                <a:solidFill>
                  <a:schemeClr val="accent2"/>
                </a:solidFill>
              </a:rPr>
              <a:t>&gt; </a:t>
            </a:r>
            <a:r>
              <a:rPr lang="fr-FR" sz="1600" dirty="0">
                <a:solidFill>
                  <a:schemeClr val="tx1"/>
                </a:solidFill>
              </a:rPr>
              <a:t>Merci de respecter les horaires de jardinage et bricolage de 8h30 à 12h et de 14h30 à 19h30 en semaine, le samedi de 9h à 12h et de 15h à 19h,   le dimanche et jours fériés de 10h à 12h.</a:t>
            </a:r>
          </a:p>
          <a:p>
            <a:pPr marL="285750" indent="-285750">
              <a:buFont typeface="Wingdings" panose="05000000000000000000" pitchFamily="2" charset="2"/>
              <a:buChar char="Ø"/>
            </a:pPr>
            <a:endParaRPr lang="fr-FR" sz="1600" dirty="0">
              <a:solidFill>
                <a:schemeClr val="tx1"/>
              </a:solidFill>
            </a:endParaRPr>
          </a:p>
          <a:p>
            <a:pPr marL="285750" indent="-285750">
              <a:buFont typeface="Wingdings" panose="05000000000000000000" pitchFamily="2" charset="2"/>
              <a:buChar char="Ø"/>
            </a:pPr>
            <a:endParaRPr lang="fr-FR" sz="1600" dirty="0">
              <a:solidFill>
                <a:schemeClr val="tx1"/>
              </a:solidFill>
            </a:endParaRPr>
          </a:p>
        </p:txBody>
      </p:sp>
      <p:sp>
        <p:nvSpPr>
          <p:cNvPr id="4" name="Ellipse 3">
            <a:extLst>
              <a:ext uri="{FF2B5EF4-FFF2-40B4-BE49-F238E27FC236}">
                <a16:creationId xmlns:a16="http://schemas.microsoft.com/office/drawing/2014/main" id="{0EAB24CE-531A-4A9A-8679-15F66AA7F4EF}"/>
              </a:ext>
            </a:extLst>
          </p:cNvPr>
          <p:cNvSpPr/>
          <p:nvPr/>
        </p:nvSpPr>
        <p:spPr>
          <a:xfrm>
            <a:off x="5402158" y="6231097"/>
            <a:ext cx="788521" cy="750902"/>
          </a:xfrm>
          <a:prstGeom prst="ellipse">
            <a:avLst/>
          </a:prstGeom>
          <a:solidFill>
            <a:srgbClr val="92D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69DA97CC-A8AF-4F25-951A-FB7BDF948E63}"/>
              </a:ext>
            </a:extLst>
          </p:cNvPr>
          <p:cNvSpPr txBox="1"/>
          <p:nvPr/>
        </p:nvSpPr>
        <p:spPr>
          <a:xfrm>
            <a:off x="5389096" y="6327713"/>
            <a:ext cx="801583" cy="523220"/>
          </a:xfrm>
          <a:prstGeom prst="rect">
            <a:avLst/>
          </a:prstGeom>
          <a:noFill/>
        </p:spPr>
        <p:txBody>
          <a:bodyPr wrap="square" rtlCol="0">
            <a:spAutoFit/>
          </a:bodyPr>
          <a:lstStyle/>
          <a:p>
            <a:pPr algn="ctr"/>
            <a:r>
              <a:rPr lang="fr-FR" sz="1400" dirty="0">
                <a:solidFill>
                  <a:schemeClr val="bg1"/>
                </a:solidFill>
              </a:rPr>
              <a:t>PETIT </a:t>
            </a:r>
          </a:p>
          <a:p>
            <a:pPr algn="ctr"/>
            <a:r>
              <a:rPr lang="fr-FR" sz="1400" dirty="0">
                <a:solidFill>
                  <a:schemeClr val="bg1"/>
                </a:solidFill>
              </a:rPr>
              <a:t>RAPPEL</a:t>
            </a:r>
          </a:p>
        </p:txBody>
      </p:sp>
      <p:sp>
        <p:nvSpPr>
          <p:cNvPr id="6" name="ZoneTexte 5">
            <a:extLst>
              <a:ext uri="{FF2B5EF4-FFF2-40B4-BE49-F238E27FC236}">
                <a16:creationId xmlns:a16="http://schemas.microsoft.com/office/drawing/2014/main" id="{35E2980C-4EEA-4257-AAAF-E51D263A003C}"/>
              </a:ext>
            </a:extLst>
          </p:cNvPr>
          <p:cNvSpPr txBox="1"/>
          <p:nvPr/>
        </p:nvSpPr>
        <p:spPr>
          <a:xfrm>
            <a:off x="459670" y="463139"/>
            <a:ext cx="6006443" cy="6032421"/>
          </a:xfrm>
          <a:prstGeom prst="rect">
            <a:avLst/>
          </a:prstGeom>
          <a:noFill/>
        </p:spPr>
        <p:txBody>
          <a:bodyPr wrap="square" rtlCol="0">
            <a:spAutoFit/>
          </a:bodyPr>
          <a:lstStyle/>
          <a:p>
            <a:r>
              <a:rPr lang="fr-FR" b="1" dirty="0">
                <a:solidFill>
                  <a:schemeClr val="accent2"/>
                </a:solidFill>
              </a:rPr>
              <a:t>NUISANCES</a:t>
            </a:r>
          </a:p>
          <a:p>
            <a:r>
              <a:rPr lang="fr-FR" sz="1600" dirty="0">
                <a:solidFill>
                  <a:schemeClr val="accent2"/>
                </a:solidFill>
              </a:rPr>
              <a:t>&gt; </a:t>
            </a:r>
            <a:r>
              <a:rPr lang="fr-FR" sz="1600" b="1" dirty="0"/>
              <a:t>Château du Lieutel </a:t>
            </a:r>
            <a:r>
              <a:rPr lang="fr-FR" sz="1600" dirty="0"/>
              <a:t>: Pour mettre fin aux diverses nuisances et irrégularités, le maire de Galluis a publié le 09/09/2019 un arrêté de fermeture administrative de l’établissement « Château du Lieutel » dont la régularité a été contestée par l’exploitant.</a:t>
            </a:r>
            <a:br>
              <a:rPr lang="fr-FR" sz="1600" dirty="0"/>
            </a:br>
            <a:r>
              <a:rPr lang="fr-FR" sz="1600" dirty="0"/>
              <a:t>Le Tribunal Administratif a confirmé sa validité le 14/06/2021.</a:t>
            </a:r>
          </a:p>
          <a:p>
            <a:r>
              <a:rPr lang="fr-FR" sz="1600" dirty="0"/>
              <a:t>L’application réelle de la fermeture n’est pas de la compétence de la commune, mais des autorités préfectorales.</a:t>
            </a:r>
          </a:p>
          <a:p>
            <a:r>
              <a:rPr lang="fr-FR" sz="1600" dirty="0"/>
              <a:t>Cependant, d’autres procédures sont en cours, des informations vous seront communiquées dès que possible.</a:t>
            </a:r>
          </a:p>
          <a:p>
            <a:r>
              <a:rPr lang="fr-FR" sz="1600" dirty="0">
                <a:solidFill>
                  <a:schemeClr val="accent2"/>
                </a:solidFill>
              </a:rPr>
              <a:t>&gt; </a:t>
            </a:r>
            <a:r>
              <a:rPr lang="fr-FR" sz="1600" b="1" dirty="0"/>
              <a:t>LMTPT </a:t>
            </a:r>
            <a:r>
              <a:rPr lang="fr-FR" sz="1600" dirty="0"/>
              <a:t>: L’entreprise de stockage de sables, et divers matériaux de démolition exerce son activité sur un terrain classé Zone Naturelle au bord du RD156. Une action en justice intentée par la commune de Galluis en </a:t>
            </a:r>
            <a:r>
              <a:rPr lang="fr-FR" sz="1600" b="1" dirty="0"/>
              <a:t>2011</a:t>
            </a:r>
            <a:r>
              <a:rPr lang="fr-FR" sz="1600" dirty="0"/>
              <a:t> a condamné en novembre </a:t>
            </a:r>
            <a:r>
              <a:rPr lang="fr-FR" sz="1600" b="1" dirty="0"/>
              <a:t>2019</a:t>
            </a:r>
            <a:r>
              <a:rPr lang="fr-FR" sz="1600" dirty="0"/>
              <a:t> l’entreprise à remettre le terrain en état initial.  Celle-ci ayant fait appel suspensif , nous attendons les conclusions du tribunal qui sont imminentes.</a:t>
            </a:r>
            <a:br>
              <a:rPr lang="fr-FR" sz="1600" dirty="0"/>
            </a:br>
            <a:r>
              <a:rPr lang="fr-FR" sz="1600" dirty="0"/>
              <a:t> </a:t>
            </a:r>
            <a:r>
              <a:rPr lang="fr-FR" sz="1600" dirty="0">
                <a:solidFill>
                  <a:schemeClr val="accent2"/>
                </a:solidFill>
              </a:rPr>
              <a:t>&gt; </a:t>
            </a:r>
            <a:r>
              <a:rPr lang="fr-FR" sz="1600" b="1" dirty="0"/>
              <a:t>WSDTP</a:t>
            </a:r>
            <a:r>
              <a:rPr lang="fr-FR" sz="1600" dirty="0"/>
              <a:t>: La large participation des habitants à la consultation publique s’est ajoutée au rejet unanime du conseil municipal. Suite à cette réprobation générale, l’entreprise WSDTP n’est pas autorisée à procéder au concassage sur le site de la route de Boissy. Une nouvelle demande de la part de l’exploitant devrait conduire à une étude d’impact avec enquête publique. Nous vous tiendrons informés.</a:t>
            </a:r>
            <a:br>
              <a:rPr lang="fr-FR" sz="1600" dirty="0"/>
            </a:br>
            <a:r>
              <a:rPr lang="fr-FR" sz="1600" dirty="0"/>
              <a:t>Nous avons récemment été témoin d’un concassage illégal, nous l’avons fait constater par les autorités compétentes.</a:t>
            </a:r>
          </a:p>
        </p:txBody>
      </p:sp>
    </p:spTree>
    <p:extLst>
      <p:ext uri="{BB962C8B-B14F-4D97-AF65-F5344CB8AC3E}">
        <p14:creationId xmlns:p14="http://schemas.microsoft.com/office/powerpoint/2010/main" val="89897014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2446</TotalTime>
  <Words>650</Words>
  <Application>Microsoft Office PowerPoint</Application>
  <PresentationFormat>Format A4 (210 x 297 mm)</PresentationFormat>
  <Paragraphs>30</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Arial</vt:lpstr>
      <vt:lpstr>Calibri</vt:lpstr>
      <vt:lpstr>Calibri Light</vt:lpstr>
      <vt:lpstr>Wingdings</vt:lpstr>
      <vt:lpstr>Thème Office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olivier alonso</dc:creator>
  <cp:lastModifiedBy>Celine Schwarz</cp:lastModifiedBy>
  <cp:revision>97</cp:revision>
  <cp:lastPrinted>2021-07-09T14:40:27Z</cp:lastPrinted>
  <dcterms:created xsi:type="dcterms:W3CDTF">2021-06-28T10:28:01Z</dcterms:created>
  <dcterms:modified xsi:type="dcterms:W3CDTF">2021-07-09T14:40:44Z</dcterms:modified>
</cp:coreProperties>
</file>