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60" r:id="rId2"/>
    <p:sldId id="265" r:id="rId3"/>
    <p:sldId id="266" r:id="rId4"/>
  </p:sldIdLst>
  <p:sldSz cx="6858000" cy="9906000" type="A4"/>
  <p:notesSz cx="6805613" cy="99441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livier alonso" initials="o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90" d="100"/>
          <a:sy n="90" d="100"/>
        </p:scale>
        <p:origin x="-2400"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6FCA9BC-1579-42BC-9844-7060B435F1BF}"/>
              </a:ext>
            </a:extLst>
          </p:cNvPr>
          <p:cNvSpPr>
            <a:spLocks noGrp="1"/>
          </p:cNvSpPr>
          <p:nvPr>
            <p:ph type="ctrTitle"/>
          </p:nvPr>
        </p:nvSpPr>
        <p:spPr>
          <a:xfrm>
            <a:off x="857250" y="1621191"/>
            <a:ext cx="5143500" cy="3448756"/>
          </a:xfrm>
        </p:spPr>
        <p:txBody>
          <a:bodyPr anchor="b"/>
          <a:lstStyle>
            <a:lvl1pPr algn="ctr">
              <a:defRPr sz="3375"/>
            </a:lvl1pPr>
          </a:lstStyle>
          <a:p>
            <a:r>
              <a:rPr lang="fr-FR"/>
              <a:t>Modifiez le style du titre</a:t>
            </a:r>
          </a:p>
        </p:txBody>
      </p:sp>
      <p:sp>
        <p:nvSpPr>
          <p:cNvPr id="3" name="Sous-titre 2">
            <a:extLst>
              <a:ext uri="{FF2B5EF4-FFF2-40B4-BE49-F238E27FC236}">
                <a16:creationId xmlns="" xmlns:a16="http://schemas.microsoft.com/office/drawing/2014/main" id="{66490EEE-0B4C-45F2-A0E4-76D4A13B1DF5}"/>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a:extLst>
              <a:ext uri="{FF2B5EF4-FFF2-40B4-BE49-F238E27FC236}">
                <a16:creationId xmlns="" xmlns:a16="http://schemas.microsoft.com/office/drawing/2014/main" id="{BADADCA6-5CF1-46E8-A9FC-1ADF3C978E31}"/>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5B625490-CDFA-4904-96AA-653DEE8D8E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AE50B2FF-2A03-4A00-89BB-A6724DDE5D7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5476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BFDFF8BB-F0B9-4C1C-BA5F-949DD6E7A44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 xmlns:a16="http://schemas.microsoft.com/office/drawing/2014/main" id="{A911F463-92FB-4CF8-AA6C-7EBDB959E73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3DC14F0B-2AB3-448F-B3C6-A75A5A4D2470}"/>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74289EE6-3382-4214-BA5F-0B610F149B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D408D0D6-C1D8-4269-976E-52A3A69A5B4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65430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 xmlns:a16="http://schemas.microsoft.com/office/drawing/2014/main" id="{098909BF-6C35-4AAA-9953-1C422182DACB}"/>
              </a:ext>
            </a:extLst>
          </p:cNvPr>
          <p:cNvSpPr>
            <a:spLocks noGrp="1"/>
          </p:cNvSpPr>
          <p:nvPr>
            <p:ph type="title" orient="vert"/>
          </p:nvPr>
        </p:nvSpPr>
        <p:spPr>
          <a:xfrm>
            <a:off x="4907756" y="527403"/>
            <a:ext cx="1478756" cy="8394877"/>
          </a:xfrm>
        </p:spPr>
        <p:txBody>
          <a:bodyPr vert="eaVert"/>
          <a:lstStyle/>
          <a:p>
            <a:r>
              <a:rPr lang="fr-FR"/>
              <a:t>Modifiez le style du titre</a:t>
            </a:r>
          </a:p>
        </p:txBody>
      </p:sp>
      <p:sp>
        <p:nvSpPr>
          <p:cNvPr id="3" name="Espace réservé du texte vertical 2">
            <a:extLst>
              <a:ext uri="{FF2B5EF4-FFF2-40B4-BE49-F238E27FC236}">
                <a16:creationId xmlns="" xmlns:a16="http://schemas.microsoft.com/office/drawing/2014/main" id="{B53C7C89-02B8-41ED-AB12-A3234BF6EF92}"/>
              </a:ext>
            </a:extLst>
          </p:cNvPr>
          <p:cNvSpPr>
            <a:spLocks noGrp="1"/>
          </p:cNvSpPr>
          <p:nvPr>
            <p:ph type="body" orient="vert" idx="1"/>
          </p:nvPr>
        </p:nvSpPr>
        <p:spPr>
          <a:xfrm>
            <a:off x="471487"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3CB1986D-762A-4A4E-8A14-020C60EA182D}"/>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65490364-9B01-4249-A548-8B0111129C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85FE845A-6AFF-4845-A7A1-4A3F09FA700B}"/>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89977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93DEBD7-40E1-4CC2-9777-2C3D81E72D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808488D9-508B-42F6-AEEE-F49B9D65F77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111EB05A-5455-4B01-B3AB-940064E5C23D}"/>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46362CC3-C9EF-4D45-BAD7-8DA026D319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39F79093-B1C0-4778-9D0A-2861B39F72F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419481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6BC35A7-9D5B-4081-9B77-93009802A63D}"/>
              </a:ext>
            </a:extLst>
          </p:cNvPr>
          <p:cNvSpPr>
            <a:spLocks noGrp="1"/>
          </p:cNvSpPr>
          <p:nvPr>
            <p:ph type="title"/>
          </p:nvPr>
        </p:nvSpPr>
        <p:spPr>
          <a:xfrm>
            <a:off x="467916" y="2469622"/>
            <a:ext cx="5915025" cy="4120620"/>
          </a:xfrm>
        </p:spPr>
        <p:txBody>
          <a:bodyPr anchor="b"/>
          <a:lstStyle>
            <a:lvl1pPr>
              <a:defRPr sz="3375"/>
            </a:lvl1pPr>
          </a:lstStyle>
          <a:p>
            <a:r>
              <a:rPr lang="fr-FR"/>
              <a:t>Modifiez le style du titre</a:t>
            </a:r>
          </a:p>
        </p:txBody>
      </p:sp>
      <p:sp>
        <p:nvSpPr>
          <p:cNvPr id="3" name="Espace réservé du texte 2">
            <a:extLst>
              <a:ext uri="{FF2B5EF4-FFF2-40B4-BE49-F238E27FC236}">
                <a16:creationId xmlns="" xmlns:a16="http://schemas.microsoft.com/office/drawing/2014/main" id="{FB158A0E-C874-4290-9FD8-87B876F78975}"/>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 xmlns:a16="http://schemas.microsoft.com/office/drawing/2014/main" id="{DA6E7EB8-29C4-4FF6-8247-6D968578ACA5}"/>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4D9748A6-E461-4CB2-9EFE-9A3B80E3E3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7318ED53-5073-48F5-80E8-4A3DB17CDEA4}"/>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410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1BD10B3-F511-4883-BCAE-11EC586A3A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 xmlns:a16="http://schemas.microsoft.com/office/drawing/2014/main" id="{D4A978D2-0922-4B8A-8FEC-48F4F762A07F}"/>
              </a:ext>
            </a:extLst>
          </p:cNvPr>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 xmlns:a16="http://schemas.microsoft.com/office/drawing/2014/main" id="{BA15CFC1-740B-42DC-B53B-B785EC51EF62}"/>
              </a:ext>
            </a:extLst>
          </p:cNvPr>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 xmlns:a16="http://schemas.microsoft.com/office/drawing/2014/main" id="{85149974-7EB5-4B74-B0A6-D38FCF6DDA32}"/>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 xmlns:a16="http://schemas.microsoft.com/office/drawing/2014/main" id="{C3327A02-69BE-4647-97DB-04ECA0A018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B9FF1C29-45C4-4EA0-B592-A4A182BF98E1}"/>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3176698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A699E47-2A1F-4355-A48F-16F63948CC17}"/>
              </a:ext>
            </a:extLst>
          </p:cNvPr>
          <p:cNvSpPr>
            <a:spLocks noGrp="1"/>
          </p:cNvSpPr>
          <p:nvPr>
            <p:ph type="title"/>
          </p:nvPr>
        </p:nvSpPr>
        <p:spPr>
          <a:xfrm>
            <a:off x="472381" y="527404"/>
            <a:ext cx="5915025" cy="1914702"/>
          </a:xfrm>
        </p:spPr>
        <p:txBody>
          <a:bodyPr/>
          <a:lstStyle/>
          <a:p>
            <a:r>
              <a:rPr lang="fr-FR"/>
              <a:t>Modifiez le style du titre</a:t>
            </a:r>
          </a:p>
        </p:txBody>
      </p:sp>
      <p:sp>
        <p:nvSpPr>
          <p:cNvPr id="3" name="Espace réservé du texte 2">
            <a:extLst>
              <a:ext uri="{FF2B5EF4-FFF2-40B4-BE49-F238E27FC236}">
                <a16:creationId xmlns="" xmlns:a16="http://schemas.microsoft.com/office/drawing/2014/main" id="{C2607C63-6E60-4B54-A8A0-E72E9BA8C0FA}"/>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4" name="Espace réservé du contenu 3">
            <a:extLst>
              <a:ext uri="{FF2B5EF4-FFF2-40B4-BE49-F238E27FC236}">
                <a16:creationId xmlns="" xmlns:a16="http://schemas.microsoft.com/office/drawing/2014/main" id="{3C129EC3-2716-40E3-9F0E-31095E0D3CB5}"/>
              </a:ext>
            </a:extLst>
          </p:cNvPr>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 xmlns:a16="http://schemas.microsoft.com/office/drawing/2014/main" id="{6A60D264-DF22-46B8-AF07-C3C0D0A2BDF3}"/>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6" name="Espace réservé du contenu 5">
            <a:extLst>
              <a:ext uri="{FF2B5EF4-FFF2-40B4-BE49-F238E27FC236}">
                <a16:creationId xmlns="" xmlns:a16="http://schemas.microsoft.com/office/drawing/2014/main" id="{497FE696-9466-4A02-A37E-20B27141545B}"/>
              </a:ext>
            </a:extLst>
          </p:cNvPr>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 xmlns:a16="http://schemas.microsoft.com/office/drawing/2014/main" id="{EE0E2D39-08FE-4B46-B0A3-5E8FB239402B}"/>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8" name="Espace réservé du pied de page 7">
            <a:extLst>
              <a:ext uri="{FF2B5EF4-FFF2-40B4-BE49-F238E27FC236}">
                <a16:creationId xmlns="" xmlns:a16="http://schemas.microsoft.com/office/drawing/2014/main" id="{8EA0F5EA-032C-411C-9662-3ED43435FA0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 xmlns:a16="http://schemas.microsoft.com/office/drawing/2014/main" id="{9BF9B693-EA2F-4DEE-913E-884A6CB88DD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18638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6063A534-AE24-467C-861E-D0956D6D75C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 xmlns:a16="http://schemas.microsoft.com/office/drawing/2014/main" id="{7A171BFA-06F5-45E0-8CDE-24C139B11A9B}"/>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4" name="Espace réservé du pied de page 3">
            <a:extLst>
              <a:ext uri="{FF2B5EF4-FFF2-40B4-BE49-F238E27FC236}">
                <a16:creationId xmlns="" xmlns:a16="http://schemas.microsoft.com/office/drawing/2014/main" id="{96E0DA76-CA12-4023-81AC-F7BE61CB3EF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 xmlns:a16="http://schemas.microsoft.com/office/drawing/2014/main" id="{F9488006-3257-486A-A8F5-EE33DA4D6B2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736943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 xmlns:a16="http://schemas.microsoft.com/office/drawing/2014/main" id="{C4B254FF-A36F-4639-9334-E48240B2963A}"/>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3" name="Espace réservé du pied de page 2">
            <a:extLst>
              <a:ext uri="{FF2B5EF4-FFF2-40B4-BE49-F238E27FC236}">
                <a16:creationId xmlns="" xmlns:a16="http://schemas.microsoft.com/office/drawing/2014/main" id="{2D7C37F0-22E6-4A6A-BB56-0F781B5FE0E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 xmlns:a16="http://schemas.microsoft.com/office/drawing/2014/main" id="{7C92D523-B95E-44D1-8222-F85889F2D4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73365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FE93E97-D034-4E62-BFAE-A5890F639AE5}"/>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du contenu 2">
            <a:extLst>
              <a:ext uri="{FF2B5EF4-FFF2-40B4-BE49-F238E27FC236}">
                <a16:creationId xmlns="" xmlns:a16="http://schemas.microsoft.com/office/drawing/2014/main" id="{C7F030E8-D561-441F-A9E1-302E92CFC27C}"/>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 xmlns:a16="http://schemas.microsoft.com/office/drawing/2014/main" id="{3C259717-C655-4449-AD84-8AF958FFC43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 xmlns:a16="http://schemas.microsoft.com/office/drawing/2014/main" id="{55CEE7B9-CA1A-4DF5-8E8E-A9AA97F588D9}"/>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 xmlns:a16="http://schemas.microsoft.com/office/drawing/2014/main" id="{FB2DDD21-0850-48ED-86B8-BBD623BB015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0DA6471B-3DF1-4D1F-9364-236C2DA045DD}"/>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01386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272D193-3B08-4327-A712-31BE550D97C7}"/>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pour une image  2">
            <a:extLst>
              <a:ext uri="{FF2B5EF4-FFF2-40B4-BE49-F238E27FC236}">
                <a16:creationId xmlns="" xmlns:a16="http://schemas.microsoft.com/office/drawing/2014/main" id="{5AA2CD6C-61CD-4F5B-B65B-F859469DBD4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a:extLst>
              <a:ext uri="{FF2B5EF4-FFF2-40B4-BE49-F238E27FC236}">
                <a16:creationId xmlns="" xmlns:a16="http://schemas.microsoft.com/office/drawing/2014/main" id="{2779C835-5526-4920-A687-67D7460F4198}"/>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 xmlns:a16="http://schemas.microsoft.com/office/drawing/2014/main" id="{A91EBFFB-1E54-43DA-A19A-342B442C16D4}"/>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 xmlns:a16="http://schemas.microsoft.com/office/drawing/2014/main" id="{3281896F-9308-4580-B470-1CA3EAD5F1F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B66A24C5-081E-460C-805C-46A63CE139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93648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7F5EC9C6-55EF-41FF-8F40-F24BCD7B6B04}"/>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 xmlns:a16="http://schemas.microsoft.com/office/drawing/2014/main" id="{57E9A920-8A41-441D-A89D-8F74DB39075A}"/>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 xmlns:a16="http://schemas.microsoft.com/office/drawing/2014/main" id="{85803482-884A-4661-A038-35F1AB0D01A2}"/>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 xmlns:a16="http://schemas.microsoft.com/office/drawing/2014/main" id="{2CA4BAF6-A07B-46AB-BE62-0D6BBBDE8DCD}"/>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fr-FR"/>
          </a:p>
        </p:txBody>
      </p:sp>
      <p:sp>
        <p:nvSpPr>
          <p:cNvPr id="6" name="Espace réservé du numéro de diapositive 5">
            <a:extLst>
              <a:ext uri="{FF2B5EF4-FFF2-40B4-BE49-F238E27FC236}">
                <a16:creationId xmlns="" xmlns:a16="http://schemas.microsoft.com/office/drawing/2014/main" id="{0F42004A-D4A4-42D7-B402-309777D75105}"/>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5279C092-6333-4AA9-A3D8-EBFE61A2DB01}" type="slidenum">
              <a:rPr lang="fr-FR" smtClean="0"/>
              <a:pPr/>
              <a:t>‹N°›</a:t>
            </a:fld>
            <a:endParaRPr lang="fr-FR"/>
          </a:p>
        </p:txBody>
      </p:sp>
    </p:spTree>
    <p:extLst>
      <p:ext uri="{BB962C8B-B14F-4D97-AF65-F5344CB8AC3E}">
        <p14:creationId xmlns:p14="http://schemas.microsoft.com/office/powerpoint/2010/main" val="353061273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fr-FR"/>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jabeprode.fr/" TargetMode="External"/><Relationship Id="rId2" Type="http://schemas.openxmlformats.org/officeDocument/2006/relationships/hyperlink" Target="http://www.galluis.f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assplus.fr/" TargetMode="External"/><Relationship Id="rId2" Type="http://schemas.openxmlformats.org/officeDocument/2006/relationships/hyperlink" Target="https://www.iledefrance-mobilit&#233;s.fr/le-reseau/services-de-mobilite/transports-scolaires" TargetMode="External"/><Relationship Id="rId1" Type="http://schemas.openxmlformats.org/officeDocument/2006/relationships/slideLayout" Target="../slideLayouts/slideLayout4.xml"/><Relationship Id="rId6" Type="http://schemas.openxmlformats.org/officeDocument/2006/relationships/hyperlink" Target="http://www.galluis.fr/" TargetMode="External"/><Relationship Id="rId5" Type="http://schemas.openxmlformats.org/officeDocument/2006/relationships/hyperlink" Target="http://www.illiwap.com/"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 xmlns:a16="http://schemas.microsoft.com/office/drawing/2014/main" id="{FDB1D204-C454-4B07-89C7-907092ED3B76}"/>
              </a:ext>
            </a:extLst>
          </p:cNvPr>
          <p:cNvSpPr txBox="1"/>
          <p:nvPr/>
        </p:nvSpPr>
        <p:spPr>
          <a:xfrm>
            <a:off x="297456" y="353568"/>
            <a:ext cx="3690650" cy="707886"/>
          </a:xfrm>
          <a:prstGeom prst="rect">
            <a:avLst/>
          </a:prstGeom>
          <a:solidFill>
            <a:schemeClr val="accent6"/>
          </a:solidFill>
        </p:spPr>
        <p:txBody>
          <a:bodyPr wrap="square" rtlCol="0">
            <a:spAutoFit/>
          </a:bodyPr>
          <a:lstStyle/>
          <a:p>
            <a:r>
              <a:rPr lang="fr-FR" sz="4000" dirty="0">
                <a:solidFill>
                  <a:schemeClr val="bg1"/>
                </a:solidFill>
                <a:latin typeface="Arial Black" panose="020B0A04020102020204" pitchFamily="34" charset="0"/>
              </a:rPr>
              <a:t>FLASH INFO</a:t>
            </a:r>
          </a:p>
        </p:txBody>
      </p:sp>
      <p:sp>
        <p:nvSpPr>
          <p:cNvPr id="5" name="ZoneTexte 4">
            <a:extLst>
              <a:ext uri="{FF2B5EF4-FFF2-40B4-BE49-F238E27FC236}">
                <a16:creationId xmlns="" xmlns:a16="http://schemas.microsoft.com/office/drawing/2014/main" id="{AC097164-9723-4747-AE01-57C429A6A899}"/>
              </a:ext>
            </a:extLst>
          </p:cNvPr>
          <p:cNvSpPr txBox="1"/>
          <p:nvPr/>
        </p:nvSpPr>
        <p:spPr>
          <a:xfrm>
            <a:off x="3988106" y="567766"/>
            <a:ext cx="1782796" cy="1200329"/>
          </a:xfrm>
          <a:prstGeom prst="rect">
            <a:avLst/>
          </a:prstGeom>
          <a:noFill/>
        </p:spPr>
        <p:txBody>
          <a:bodyPr wrap="none" rtlCol="0">
            <a:spAutoFit/>
          </a:bodyPr>
          <a:lstStyle/>
          <a:p>
            <a:r>
              <a:rPr lang="fr-FR" sz="3600" b="1" dirty="0">
                <a:solidFill>
                  <a:schemeClr val="accent6"/>
                </a:solidFill>
              </a:rPr>
              <a:t>GALLUIS</a:t>
            </a:r>
          </a:p>
          <a:p>
            <a:endParaRPr lang="fr-FR" sz="3600" dirty="0"/>
          </a:p>
        </p:txBody>
      </p:sp>
      <p:sp>
        <p:nvSpPr>
          <p:cNvPr id="11" name="ZoneTexte 10">
            <a:extLst>
              <a:ext uri="{FF2B5EF4-FFF2-40B4-BE49-F238E27FC236}">
                <a16:creationId xmlns="" xmlns:a16="http://schemas.microsoft.com/office/drawing/2014/main" id="{FDDC060E-91BB-4830-9BD1-6F81FB202A5D}"/>
              </a:ext>
            </a:extLst>
          </p:cNvPr>
          <p:cNvSpPr txBox="1"/>
          <p:nvPr/>
        </p:nvSpPr>
        <p:spPr>
          <a:xfrm>
            <a:off x="404950" y="1959429"/>
            <a:ext cx="5837424" cy="1397725"/>
          </a:xfrm>
          <a:custGeom>
            <a:avLst/>
            <a:gdLst>
              <a:gd name="connsiteX0" fmla="*/ 0 w 5837424"/>
              <a:gd name="connsiteY0" fmla="*/ 0 h 1107996"/>
              <a:gd name="connsiteX1" fmla="*/ 765351 w 5837424"/>
              <a:gd name="connsiteY1" fmla="*/ 0 h 1107996"/>
              <a:gd name="connsiteX2" fmla="*/ 1472328 w 5837424"/>
              <a:gd name="connsiteY2" fmla="*/ 0 h 1107996"/>
              <a:gd name="connsiteX3" fmla="*/ 2120931 w 5837424"/>
              <a:gd name="connsiteY3" fmla="*/ 0 h 1107996"/>
              <a:gd name="connsiteX4" fmla="*/ 2769533 w 5837424"/>
              <a:gd name="connsiteY4" fmla="*/ 0 h 1107996"/>
              <a:gd name="connsiteX5" fmla="*/ 3534885 w 5837424"/>
              <a:gd name="connsiteY5" fmla="*/ 0 h 1107996"/>
              <a:gd name="connsiteX6" fmla="*/ 4241861 w 5837424"/>
              <a:gd name="connsiteY6" fmla="*/ 0 h 1107996"/>
              <a:gd name="connsiteX7" fmla="*/ 4715341 w 5837424"/>
              <a:gd name="connsiteY7" fmla="*/ 0 h 1107996"/>
              <a:gd name="connsiteX8" fmla="*/ 5837424 w 5837424"/>
              <a:gd name="connsiteY8" fmla="*/ 0 h 1107996"/>
              <a:gd name="connsiteX9" fmla="*/ 5837424 w 5837424"/>
              <a:gd name="connsiteY9" fmla="*/ 576158 h 1107996"/>
              <a:gd name="connsiteX10" fmla="*/ 5837424 w 5837424"/>
              <a:gd name="connsiteY10" fmla="*/ 1107996 h 1107996"/>
              <a:gd name="connsiteX11" fmla="*/ 5305570 w 5837424"/>
              <a:gd name="connsiteY11" fmla="*/ 1107996 h 1107996"/>
              <a:gd name="connsiteX12" fmla="*/ 4540219 w 5837424"/>
              <a:gd name="connsiteY12" fmla="*/ 1107996 h 1107996"/>
              <a:gd name="connsiteX13" fmla="*/ 3949990 w 5837424"/>
              <a:gd name="connsiteY13" fmla="*/ 1107996 h 1107996"/>
              <a:gd name="connsiteX14" fmla="*/ 3184639 w 5837424"/>
              <a:gd name="connsiteY14" fmla="*/ 1107996 h 1107996"/>
              <a:gd name="connsiteX15" fmla="*/ 2652785 w 5837424"/>
              <a:gd name="connsiteY15" fmla="*/ 1107996 h 1107996"/>
              <a:gd name="connsiteX16" fmla="*/ 2179305 w 5837424"/>
              <a:gd name="connsiteY16" fmla="*/ 1107996 h 1107996"/>
              <a:gd name="connsiteX17" fmla="*/ 1705825 w 5837424"/>
              <a:gd name="connsiteY17" fmla="*/ 1107996 h 1107996"/>
              <a:gd name="connsiteX18" fmla="*/ 998848 w 5837424"/>
              <a:gd name="connsiteY18" fmla="*/ 1107996 h 1107996"/>
              <a:gd name="connsiteX19" fmla="*/ 0 w 5837424"/>
              <a:gd name="connsiteY19" fmla="*/ 1107996 h 1107996"/>
              <a:gd name="connsiteX20" fmla="*/ 0 w 5837424"/>
              <a:gd name="connsiteY20" fmla="*/ 553998 h 1107996"/>
              <a:gd name="connsiteX21" fmla="*/ 0 w 5837424"/>
              <a:gd name="connsiteY21" fmla="*/ 0 h 1107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37424" h="1107996" fill="none" extrusionOk="0">
                <a:moveTo>
                  <a:pt x="0" y="0"/>
                </a:moveTo>
                <a:cubicBezTo>
                  <a:pt x="278337" y="-737"/>
                  <a:pt x="497084" y="-35580"/>
                  <a:pt x="765351" y="0"/>
                </a:cubicBezTo>
                <a:cubicBezTo>
                  <a:pt x="1033618" y="35580"/>
                  <a:pt x="1293407" y="2055"/>
                  <a:pt x="1472328" y="0"/>
                </a:cubicBezTo>
                <a:cubicBezTo>
                  <a:pt x="1651249" y="-2055"/>
                  <a:pt x="1990830" y="-30696"/>
                  <a:pt x="2120931" y="0"/>
                </a:cubicBezTo>
                <a:cubicBezTo>
                  <a:pt x="2251032" y="30696"/>
                  <a:pt x="2493802" y="-31966"/>
                  <a:pt x="2769533" y="0"/>
                </a:cubicBezTo>
                <a:cubicBezTo>
                  <a:pt x="3045264" y="31966"/>
                  <a:pt x="3179339" y="26329"/>
                  <a:pt x="3534885" y="0"/>
                </a:cubicBezTo>
                <a:cubicBezTo>
                  <a:pt x="3890431" y="-26329"/>
                  <a:pt x="4005695" y="-27980"/>
                  <a:pt x="4241861" y="0"/>
                </a:cubicBezTo>
                <a:cubicBezTo>
                  <a:pt x="4478027" y="27980"/>
                  <a:pt x="4607779" y="21611"/>
                  <a:pt x="4715341" y="0"/>
                </a:cubicBezTo>
                <a:cubicBezTo>
                  <a:pt x="4822903" y="-21611"/>
                  <a:pt x="5473139" y="45087"/>
                  <a:pt x="5837424" y="0"/>
                </a:cubicBezTo>
                <a:cubicBezTo>
                  <a:pt x="5835407" y="231573"/>
                  <a:pt x="5826809" y="315047"/>
                  <a:pt x="5837424" y="576158"/>
                </a:cubicBezTo>
                <a:cubicBezTo>
                  <a:pt x="5848039" y="837269"/>
                  <a:pt x="5826234" y="947375"/>
                  <a:pt x="5837424" y="1107996"/>
                </a:cubicBezTo>
                <a:cubicBezTo>
                  <a:pt x="5649198" y="1093532"/>
                  <a:pt x="5526487" y="1109792"/>
                  <a:pt x="5305570" y="1107996"/>
                </a:cubicBezTo>
                <a:cubicBezTo>
                  <a:pt x="5084653" y="1106200"/>
                  <a:pt x="4718176" y="1116492"/>
                  <a:pt x="4540219" y="1107996"/>
                </a:cubicBezTo>
                <a:cubicBezTo>
                  <a:pt x="4362262" y="1099500"/>
                  <a:pt x="4123317" y="1089144"/>
                  <a:pt x="3949990" y="1107996"/>
                </a:cubicBezTo>
                <a:cubicBezTo>
                  <a:pt x="3776663" y="1126848"/>
                  <a:pt x="3502840" y="1128121"/>
                  <a:pt x="3184639" y="1107996"/>
                </a:cubicBezTo>
                <a:cubicBezTo>
                  <a:pt x="2866438" y="1087871"/>
                  <a:pt x="2852483" y="1108771"/>
                  <a:pt x="2652785" y="1107996"/>
                </a:cubicBezTo>
                <a:cubicBezTo>
                  <a:pt x="2453087" y="1107221"/>
                  <a:pt x="2358611" y="1098301"/>
                  <a:pt x="2179305" y="1107996"/>
                </a:cubicBezTo>
                <a:cubicBezTo>
                  <a:pt x="1999999" y="1117691"/>
                  <a:pt x="1877933" y="1088738"/>
                  <a:pt x="1705825" y="1107996"/>
                </a:cubicBezTo>
                <a:cubicBezTo>
                  <a:pt x="1533717" y="1127254"/>
                  <a:pt x="1223291" y="1111895"/>
                  <a:pt x="998848" y="1107996"/>
                </a:cubicBezTo>
                <a:cubicBezTo>
                  <a:pt x="774405" y="1104097"/>
                  <a:pt x="387365" y="1079269"/>
                  <a:pt x="0" y="1107996"/>
                </a:cubicBezTo>
                <a:cubicBezTo>
                  <a:pt x="2746" y="950647"/>
                  <a:pt x="-11454" y="802448"/>
                  <a:pt x="0" y="553998"/>
                </a:cubicBezTo>
                <a:cubicBezTo>
                  <a:pt x="11454" y="305548"/>
                  <a:pt x="-12054" y="261772"/>
                  <a:pt x="0" y="0"/>
                </a:cubicBezTo>
                <a:close/>
              </a:path>
              <a:path w="5837424" h="1107996" stroke="0" extrusionOk="0">
                <a:moveTo>
                  <a:pt x="0" y="0"/>
                </a:moveTo>
                <a:cubicBezTo>
                  <a:pt x="235698" y="23422"/>
                  <a:pt x="403879" y="16823"/>
                  <a:pt x="590228" y="0"/>
                </a:cubicBezTo>
                <a:cubicBezTo>
                  <a:pt x="776577" y="-16823"/>
                  <a:pt x="848481" y="10527"/>
                  <a:pt x="1063708" y="0"/>
                </a:cubicBezTo>
                <a:cubicBezTo>
                  <a:pt x="1278935" y="-10527"/>
                  <a:pt x="1604188" y="-26248"/>
                  <a:pt x="1829060" y="0"/>
                </a:cubicBezTo>
                <a:cubicBezTo>
                  <a:pt x="2053932" y="26248"/>
                  <a:pt x="2128480" y="-22825"/>
                  <a:pt x="2419288" y="0"/>
                </a:cubicBezTo>
                <a:cubicBezTo>
                  <a:pt x="2710096" y="22825"/>
                  <a:pt x="2755623" y="4739"/>
                  <a:pt x="3009516" y="0"/>
                </a:cubicBezTo>
                <a:cubicBezTo>
                  <a:pt x="3263409" y="-4739"/>
                  <a:pt x="3534715" y="-31012"/>
                  <a:pt x="3774868" y="0"/>
                </a:cubicBezTo>
                <a:cubicBezTo>
                  <a:pt x="4015021" y="31012"/>
                  <a:pt x="4093444" y="4763"/>
                  <a:pt x="4306722" y="0"/>
                </a:cubicBezTo>
                <a:cubicBezTo>
                  <a:pt x="4520000" y="-4763"/>
                  <a:pt x="4804799" y="-32630"/>
                  <a:pt x="5072073" y="0"/>
                </a:cubicBezTo>
                <a:cubicBezTo>
                  <a:pt x="5339347" y="32630"/>
                  <a:pt x="5585801" y="-8125"/>
                  <a:pt x="5837424" y="0"/>
                </a:cubicBezTo>
                <a:cubicBezTo>
                  <a:pt x="5837924" y="144667"/>
                  <a:pt x="5832049" y="296943"/>
                  <a:pt x="5837424" y="553998"/>
                </a:cubicBezTo>
                <a:cubicBezTo>
                  <a:pt x="5842799" y="811053"/>
                  <a:pt x="5844494" y="916913"/>
                  <a:pt x="5837424" y="1107996"/>
                </a:cubicBezTo>
                <a:cubicBezTo>
                  <a:pt x="5626001" y="1123492"/>
                  <a:pt x="5322435" y="1078104"/>
                  <a:pt x="5130447" y="1107996"/>
                </a:cubicBezTo>
                <a:cubicBezTo>
                  <a:pt x="4938459" y="1137888"/>
                  <a:pt x="4555701" y="1137292"/>
                  <a:pt x="4365096" y="1107996"/>
                </a:cubicBezTo>
                <a:cubicBezTo>
                  <a:pt x="4174491" y="1078700"/>
                  <a:pt x="3878734" y="1115525"/>
                  <a:pt x="3599745" y="1107996"/>
                </a:cubicBezTo>
                <a:cubicBezTo>
                  <a:pt x="3320756" y="1100467"/>
                  <a:pt x="3282767" y="1105670"/>
                  <a:pt x="3067891" y="1107996"/>
                </a:cubicBezTo>
                <a:cubicBezTo>
                  <a:pt x="2853015" y="1110322"/>
                  <a:pt x="2582805" y="1076359"/>
                  <a:pt x="2419288" y="1107996"/>
                </a:cubicBezTo>
                <a:cubicBezTo>
                  <a:pt x="2255771" y="1139633"/>
                  <a:pt x="1920345" y="1113826"/>
                  <a:pt x="1653937" y="1107996"/>
                </a:cubicBezTo>
                <a:cubicBezTo>
                  <a:pt x="1387529" y="1102166"/>
                  <a:pt x="1249929" y="1088565"/>
                  <a:pt x="1005334" y="1107996"/>
                </a:cubicBezTo>
                <a:cubicBezTo>
                  <a:pt x="760739" y="1127427"/>
                  <a:pt x="294958" y="1116209"/>
                  <a:pt x="0" y="1107996"/>
                </a:cubicBezTo>
                <a:cubicBezTo>
                  <a:pt x="10806" y="954517"/>
                  <a:pt x="-4051" y="830340"/>
                  <a:pt x="0" y="576158"/>
                </a:cubicBezTo>
                <a:cubicBezTo>
                  <a:pt x="4051" y="321976"/>
                  <a:pt x="16674" y="263137"/>
                  <a:pt x="0" y="0"/>
                </a:cubicBezTo>
                <a:close/>
              </a:path>
            </a:pathLst>
          </a:custGeom>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BROCANTE</a:t>
            </a:r>
            <a:r>
              <a:rPr lang="fr-FR" b="1" dirty="0"/>
              <a:t> </a:t>
            </a:r>
          </a:p>
          <a:p>
            <a:r>
              <a:rPr lang="fr-FR" sz="1600" dirty="0"/>
              <a:t>Elle aura lieu le samedi 25 septembre 2021 sur la Place de l’Église.</a:t>
            </a:r>
          </a:p>
          <a:p>
            <a:r>
              <a:rPr lang="fr-FR" sz="1600" dirty="0"/>
              <a:t>Les inscriptions et le règlement sont en ligne sur le site de la mairie de </a:t>
            </a:r>
            <a:r>
              <a:rPr lang="fr-FR" sz="1600" dirty="0" smtClean="0"/>
              <a:t>Galluis : </a:t>
            </a:r>
            <a:r>
              <a:rPr lang="fr-FR" sz="1600" u="sng" dirty="0" smtClean="0">
                <a:solidFill>
                  <a:schemeClr val="tx1"/>
                </a:solidFill>
                <a:hlinkClick r:id="rId2"/>
              </a:rPr>
              <a:t>www.galluis.fr</a:t>
            </a:r>
            <a:r>
              <a:rPr lang="fr-FR" sz="1600" u="sng" dirty="0" smtClean="0">
                <a:solidFill>
                  <a:schemeClr val="tx1"/>
                </a:solidFill>
              </a:rPr>
              <a:t> .</a:t>
            </a:r>
            <a:endParaRPr lang="fr-FR" sz="1600" u="sng" dirty="0">
              <a:solidFill>
                <a:schemeClr val="tx1"/>
              </a:solidFill>
            </a:endParaRPr>
          </a:p>
          <a:p>
            <a:endParaRPr lang="fr-FR" sz="1600" u="sng" dirty="0"/>
          </a:p>
        </p:txBody>
      </p:sp>
      <p:sp>
        <p:nvSpPr>
          <p:cNvPr id="22" name="ZoneTexte 21">
            <a:extLst>
              <a:ext uri="{FF2B5EF4-FFF2-40B4-BE49-F238E27FC236}">
                <a16:creationId xmlns="" xmlns:a16="http://schemas.microsoft.com/office/drawing/2014/main" id="{2F0FECC3-E035-42E8-8379-9BC1E7A0D2D9}"/>
              </a:ext>
            </a:extLst>
          </p:cNvPr>
          <p:cNvSpPr txBox="1"/>
          <p:nvPr/>
        </p:nvSpPr>
        <p:spPr>
          <a:xfrm>
            <a:off x="359197" y="7794784"/>
            <a:ext cx="6341467" cy="1354217"/>
          </a:xfrm>
          <a:custGeom>
            <a:avLst/>
            <a:gdLst>
              <a:gd name="connsiteX0" fmla="*/ 0 w 6341467"/>
              <a:gd name="connsiteY0" fmla="*/ 0 h 1354217"/>
              <a:gd name="connsiteX1" fmla="*/ 570732 w 6341467"/>
              <a:gd name="connsiteY1" fmla="*/ 0 h 1354217"/>
              <a:gd name="connsiteX2" fmla="*/ 1014635 w 6341467"/>
              <a:gd name="connsiteY2" fmla="*/ 0 h 1354217"/>
              <a:gd name="connsiteX3" fmla="*/ 1775611 w 6341467"/>
              <a:gd name="connsiteY3" fmla="*/ 0 h 1354217"/>
              <a:gd name="connsiteX4" fmla="*/ 2346343 w 6341467"/>
              <a:gd name="connsiteY4" fmla="*/ 0 h 1354217"/>
              <a:gd name="connsiteX5" fmla="*/ 2917075 w 6341467"/>
              <a:gd name="connsiteY5" fmla="*/ 0 h 1354217"/>
              <a:gd name="connsiteX6" fmla="*/ 3678051 w 6341467"/>
              <a:gd name="connsiteY6" fmla="*/ 0 h 1354217"/>
              <a:gd name="connsiteX7" fmla="*/ 4185368 w 6341467"/>
              <a:gd name="connsiteY7" fmla="*/ 0 h 1354217"/>
              <a:gd name="connsiteX8" fmla="*/ 4946344 w 6341467"/>
              <a:gd name="connsiteY8" fmla="*/ 0 h 1354217"/>
              <a:gd name="connsiteX9" fmla="*/ 5707320 w 6341467"/>
              <a:gd name="connsiteY9" fmla="*/ 0 h 1354217"/>
              <a:gd name="connsiteX10" fmla="*/ 6341467 w 6341467"/>
              <a:gd name="connsiteY10" fmla="*/ 0 h 1354217"/>
              <a:gd name="connsiteX11" fmla="*/ 6341467 w 6341467"/>
              <a:gd name="connsiteY11" fmla="*/ 704193 h 1354217"/>
              <a:gd name="connsiteX12" fmla="*/ 6341467 w 6341467"/>
              <a:gd name="connsiteY12" fmla="*/ 1354217 h 1354217"/>
              <a:gd name="connsiteX13" fmla="*/ 5897564 w 6341467"/>
              <a:gd name="connsiteY13" fmla="*/ 1354217 h 1354217"/>
              <a:gd name="connsiteX14" fmla="*/ 5136588 w 6341467"/>
              <a:gd name="connsiteY14" fmla="*/ 1354217 h 1354217"/>
              <a:gd name="connsiteX15" fmla="*/ 4629271 w 6341467"/>
              <a:gd name="connsiteY15" fmla="*/ 1354217 h 1354217"/>
              <a:gd name="connsiteX16" fmla="*/ 3995124 w 6341467"/>
              <a:gd name="connsiteY16" fmla="*/ 1354217 h 1354217"/>
              <a:gd name="connsiteX17" fmla="*/ 3234148 w 6341467"/>
              <a:gd name="connsiteY17" fmla="*/ 1354217 h 1354217"/>
              <a:gd name="connsiteX18" fmla="*/ 2600001 w 6341467"/>
              <a:gd name="connsiteY18" fmla="*/ 1354217 h 1354217"/>
              <a:gd name="connsiteX19" fmla="*/ 2156099 w 6341467"/>
              <a:gd name="connsiteY19" fmla="*/ 1354217 h 1354217"/>
              <a:gd name="connsiteX20" fmla="*/ 1648781 w 6341467"/>
              <a:gd name="connsiteY20" fmla="*/ 1354217 h 1354217"/>
              <a:gd name="connsiteX21" fmla="*/ 887805 w 6341467"/>
              <a:gd name="connsiteY21" fmla="*/ 1354217 h 1354217"/>
              <a:gd name="connsiteX22" fmla="*/ 0 w 6341467"/>
              <a:gd name="connsiteY22" fmla="*/ 1354217 h 1354217"/>
              <a:gd name="connsiteX23" fmla="*/ 0 w 6341467"/>
              <a:gd name="connsiteY23" fmla="*/ 704193 h 1354217"/>
              <a:gd name="connsiteX24" fmla="*/ 0 w 6341467"/>
              <a:gd name="connsiteY24" fmla="*/ 0 h 1354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341467" h="1354217" extrusionOk="0">
                <a:moveTo>
                  <a:pt x="0" y="0"/>
                </a:moveTo>
                <a:cubicBezTo>
                  <a:pt x="178279" y="16965"/>
                  <a:pt x="425487" y="-14446"/>
                  <a:pt x="570732" y="0"/>
                </a:cubicBezTo>
                <a:cubicBezTo>
                  <a:pt x="715977" y="14446"/>
                  <a:pt x="869610" y="-12526"/>
                  <a:pt x="1014635" y="0"/>
                </a:cubicBezTo>
                <a:cubicBezTo>
                  <a:pt x="1159660" y="12526"/>
                  <a:pt x="1400594" y="-19857"/>
                  <a:pt x="1775611" y="0"/>
                </a:cubicBezTo>
                <a:cubicBezTo>
                  <a:pt x="2150628" y="19857"/>
                  <a:pt x="2230468" y="-11412"/>
                  <a:pt x="2346343" y="0"/>
                </a:cubicBezTo>
                <a:cubicBezTo>
                  <a:pt x="2462218" y="11412"/>
                  <a:pt x="2678350" y="-5586"/>
                  <a:pt x="2917075" y="0"/>
                </a:cubicBezTo>
                <a:cubicBezTo>
                  <a:pt x="3155800" y="5586"/>
                  <a:pt x="3420963" y="-33627"/>
                  <a:pt x="3678051" y="0"/>
                </a:cubicBezTo>
                <a:cubicBezTo>
                  <a:pt x="3935139" y="33627"/>
                  <a:pt x="3942394" y="-8709"/>
                  <a:pt x="4185368" y="0"/>
                </a:cubicBezTo>
                <a:cubicBezTo>
                  <a:pt x="4428342" y="8709"/>
                  <a:pt x="4673898" y="28456"/>
                  <a:pt x="4946344" y="0"/>
                </a:cubicBezTo>
                <a:cubicBezTo>
                  <a:pt x="5218790" y="-28456"/>
                  <a:pt x="5443501" y="-19770"/>
                  <a:pt x="5707320" y="0"/>
                </a:cubicBezTo>
                <a:cubicBezTo>
                  <a:pt x="5971139" y="19770"/>
                  <a:pt x="6213501" y="-12137"/>
                  <a:pt x="6341467" y="0"/>
                </a:cubicBezTo>
                <a:cubicBezTo>
                  <a:pt x="6368071" y="234194"/>
                  <a:pt x="6353068" y="366522"/>
                  <a:pt x="6341467" y="704193"/>
                </a:cubicBezTo>
                <a:cubicBezTo>
                  <a:pt x="6329866" y="1041864"/>
                  <a:pt x="6364081" y="1130828"/>
                  <a:pt x="6341467" y="1354217"/>
                </a:cubicBezTo>
                <a:cubicBezTo>
                  <a:pt x="6251008" y="1352775"/>
                  <a:pt x="6049754" y="1353603"/>
                  <a:pt x="5897564" y="1354217"/>
                </a:cubicBezTo>
                <a:cubicBezTo>
                  <a:pt x="5745374" y="1354831"/>
                  <a:pt x="5405107" y="1319662"/>
                  <a:pt x="5136588" y="1354217"/>
                </a:cubicBezTo>
                <a:cubicBezTo>
                  <a:pt x="4868069" y="1388772"/>
                  <a:pt x="4761267" y="1372540"/>
                  <a:pt x="4629271" y="1354217"/>
                </a:cubicBezTo>
                <a:cubicBezTo>
                  <a:pt x="4497275" y="1335894"/>
                  <a:pt x="4145115" y="1325410"/>
                  <a:pt x="3995124" y="1354217"/>
                </a:cubicBezTo>
                <a:cubicBezTo>
                  <a:pt x="3845133" y="1383024"/>
                  <a:pt x="3387076" y="1325533"/>
                  <a:pt x="3234148" y="1354217"/>
                </a:cubicBezTo>
                <a:cubicBezTo>
                  <a:pt x="3081220" y="1382901"/>
                  <a:pt x="2760291" y="1354415"/>
                  <a:pt x="2600001" y="1354217"/>
                </a:cubicBezTo>
                <a:cubicBezTo>
                  <a:pt x="2439711" y="1354019"/>
                  <a:pt x="2282065" y="1338561"/>
                  <a:pt x="2156099" y="1354217"/>
                </a:cubicBezTo>
                <a:cubicBezTo>
                  <a:pt x="2030133" y="1369873"/>
                  <a:pt x="1804180" y="1347225"/>
                  <a:pt x="1648781" y="1354217"/>
                </a:cubicBezTo>
                <a:cubicBezTo>
                  <a:pt x="1493382" y="1361209"/>
                  <a:pt x="1072211" y="1325442"/>
                  <a:pt x="887805" y="1354217"/>
                </a:cubicBezTo>
                <a:cubicBezTo>
                  <a:pt x="703399" y="1382992"/>
                  <a:pt x="311801" y="1336495"/>
                  <a:pt x="0" y="1354217"/>
                </a:cubicBezTo>
                <a:cubicBezTo>
                  <a:pt x="-18928" y="1100265"/>
                  <a:pt x="23501" y="990466"/>
                  <a:pt x="0" y="704193"/>
                </a:cubicBezTo>
                <a:cubicBezTo>
                  <a:pt x="-23501" y="417920"/>
                  <a:pt x="32233" y="259731"/>
                  <a:pt x="0" y="0"/>
                </a:cubicBezTo>
                <a:close/>
              </a:path>
            </a:pathLst>
          </a:custGeom>
          <a:noFill/>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TÉLÉCOMMUNICATIONS</a:t>
            </a:r>
            <a:endParaRPr lang="fr-FR" b="1" dirty="0"/>
          </a:p>
          <a:p>
            <a:r>
              <a:rPr lang="fr-FR" sz="1600" dirty="0">
                <a:solidFill>
                  <a:schemeClr val="accent2"/>
                </a:solidFill>
              </a:rPr>
              <a:t>&gt;</a:t>
            </a:r>
            <a:r>
              <a:rPr lang="fr-FR" sz="1600" dirty="0"/>
              <a:t> L’accès à la fibre nous est annoncé pour le 4</a:t>
            </a:r>
            <a:r>
              <a:rPr lang="fr-FR" sz="1600" baseline="30000" dirty="0"/>
              <a:t>ème</a:t>
            </a:r>
            <a:r>
              <a:rPr lang="fr-FR" sz="1600" dirty="0"/>
              <a:t> trimestre 2021…</a:t>
            </a:r>
            <a:br>
              <a:rPr lang="fr-FR" sz="1600" dirty="0"/>
            </a:br>
            <a:r>
              <a:rPr lang="fr-FR" sz="1600" dirty="0">
                <a:solidFill>
                  <a:schemeClr val="accent2"/>
                </a:solidFill>
              </a:rPr>
              <a:t>&gt;</a:t>
            </a:r>
            <a:r>
              <a:rPr lang="fr-FR" sz="1600" dirty="0"/>
              <a:t> Des techniciens procèdent actuellement à des modifications des antennes équipant le pylône « Orange » . Nous espérons une amélioration de la réception de la téléphonie mobile dans le village.</a:t>
            </a:r>
          </a:p>
        </p:txBody>
      </p:sp>
      <p:sp>
        <p:nvSpPr>
          <p:cNvPr id="31" name="ZoneTexte 30">
            <a:extLst>
              <a:ext uri="{FF2B5EF4-FFF2-40B4-BE49-F238E27FC236}">
                <a16:creationId xmlns="" xmlns:a16="http://schemas.microsoft.com/office/drawing/2014/main" id="{4027DFF1-F591-4872-A8BD-D331EC03B7AA}"/>
              </a:ext>
            </a:extLst>
          </p:cNvPr>
          <p:cNvSpPr txBox="1"/>
          <p:nvPr/>
        </p:nvSpPr>
        <p:spPr>
          <a:xfrm>
            <a:off x="404367" y="3216116"/>
            <a:ext cx="6296297" cy="1600438"/>
          </a:xfrm>
          <a:custGeom>
            <a:avLst/>
            <a:gdLst>
              <a:gd name="connsiteX0" fmla="*/ 0 w 6296297"/>
              <a:gd name="connsiteY0" fmla="*/ 0 h 1600438"/>
              <a:gd name="connsiteX1" fmla="*/ 636626 w 6296297"/>
              <a:gd name="connsiteY1" fmla="*/ 0 h 1600438"/>
              <a:gd name="connsiteX2" fmla="*/ 1147325 w 6296297"/>
              <a:gd name="connsiteY2" fmla="*/ 0 h 1600438"/>
              <a:gd name="connsiteX3" fmla="*/ 1972840 w 6296297"/>
              <a:gd name="connsiteY3" fmla="*/ 0 h 1600438"/>
              <a:gd name="connsiteX4" fmla="*/ 2609465 w 6296297"/>
              <a:gd name="connsiteY4" fmla="*/ 0 h 1600438"/>
              <a:gd name="connsiteX5" fmla="*/ 3246091 w 6296297"/>
              <a:gd name="connsiteY5" fmla="*/ 0 h 1600438"/>
              <a:gd name="connsiteX6" fmla="*/ 4071605 w 6296297"/>
              <a:gd name="connsiteY6" fmla="*/ 0 h 1600438"/>
              <a:gd name="connsiteX7" fmla="*/ 4645268 w 6296297"/>
              <a:gd name="connsiteY7" fmla="*/ 0 h 1600438"/>
              <a:gd name="connsiteX8" fmla="*/ 5470783 w 6296297"/>
              <a:gd name="connsiteY8" fmla="*/ 0 h 1600438"/>
              <a:gd name="connsiteX9" fmla="*/ 6296297 w 6296297"/>
              <a:gd name="connsiteY9" fmla="*/ 0 h 1600438"/>
              <a:gd name="connsiteX10" fmla="*/ 6296297 w 6296297"/>
              <a:gd name="connsiteY10" fmla="*/ 533479 h 1600438"/>
              <a:gd name="connsiteX11" fmla="*/ 6296297 w 6296297"/>
              <a:gd name="connsiteY11" fmla="*/ 1066959 h 1600438"/>
              <a:gd name="connsiteX12" fmla="*/ 6296297 w 6296297"/>
              <a:gd name="connsiteY12" fmla="*/ 1600438 h 1600438"/>
              <a:gd name="connsiteX13" fmla="*/ 5785597 w 6296297"/>
              <a:gd name="connsiteY13" fmla="*/ 1600438 h 1600438"/>
              <a:gd name="connsiteX14" fmla="*/ 4960083 w 6296297"/>
              <a:gd name="connsiteY14" fmla="*/ 1600438 h 1600438"/>
              <a:gd name="connsiteX15" fmla="*/ 4386420 w 6296297"/>
              <a:gd name="connsiteY15" fmla="*/ 1600438 h 1600438"/>
              <a:gd name="connsiteX16" fmla="*/ 3686832 w 6296297"/>
              <a:gd name="connsiteY16" fmla="*/ 1600438 h 1600438"/>
              <a:gd name="connsiteX17" fmla="*/ 2861317 w 6296297"/>
              <a:gd name="connsiteY17" fmla="*/ 1600438 h 1600438"/>
              <a:gd name="connsiteX18" fmla="*/ 2161729 w 6296297"/>
              <a:gd name="connsiteY18" fmla="*/ 1600438 h 1600438"/>
              <a:gd name="connsiteX19" fmla="*/ 1651029 w 6296297"/>
              <a:gd name="connsiteY19" fmla="*/ 1600438 h 1600438"/>
              <a:gd name="connsiteX20" fmla="*/ 1077366 w 6296297"/>
              <a:gd name="connsiteY20" fmla="*/ 1600438 h 1600438"/>
              <a:gd name="connsiteX21" fmla="*/ 0 w 6296297"/>
              <a:gd name="connsiteY21" fmla="*/ 1600438 h 1600438"/>
              <a:gd name="connsiteX22" fmla="*/ 0 w 6296297"/>
              <a:gd name="connsiteY22" fmla="*/ 1066959 h 1600438"/>
              <a:gd name="connsiteX23" fmla="*/ 0 w 6296297"/>
              <a:gd name="connsiteY23" fmla="*/ 533479 h 1600438"/>
              <a:gd name="connsiteX24" fmla="*/ 0 w 6296297"/>
              <a:gd name="connsiteY24" fmla="*/ 0 h 1600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296297" h="1600438" extrusionOk="0">
                <a:moveTo>
                  <a:pt x="0" y="0"/>
                </a:moveTo>
                <a:cubicBezTo>
                  <a:pt x="146140" y="18820"/>
                  <a:pt x="416223" y="15362"/>
                  <a:pt x="636626" y="0"/>
                </a:cubicBezTo>
                <a:cubicBezTo>
                  <a:pt x="857029" y="-15362"/>
                  <a:pt x="1030785" y="8994"/>
                  <a:pt x="1147325" y="0"/>
                </a:cubicBezTo>
                <a:cubicBezTo>
                  <a:pt x="1263865" y="-8994"/>
                  <a:pt x="1764493" y="-11292"/>
                  <a:pt x="1972840" y="0"/>
                </a:cubicBezTo>
                <a:cubicBezTo>
                  <a:pt x="2181188" y="11292"/>
                  <a:pt x="2313599" y="26344"/>
                  <a:pt x="2609465" y="0"/>
                </a:cubicBezTo>
                <a:cubicBezTo>
                  <a:pt x="2905331" y="-26344"/>
                  <a:pt x="3088184" y="-25214"/>
                  <a:pt x="3246091" y="0"/>
                </a:cubicBezTo>
                <a:cubicBezTo>
                  <a:pt x="3403998" y="25214"/>
                  <a:pt x="3844222" y="-6383"/>
                  <a:pt x="4071605" y="0"/>
                </a:cubicBezTo>
                <a:cubicBezTo>
                  <a:pt x="4298988" y="6383"/>
                  <a:pt x="4430321" y="3913"/>
                  <a:pt x="4645268" y="0"/>
                </a:cubicBezTo>
                <a:cubicBezTo>
                  <a:pt x="4860215" y="-3913"/>
                  <a:pt x="5264053" y="6229"/>
                  <a:pt x="5470783" y="0"/>
                </a:cubicBezTo>
                <a:cubicBezTo>
                  <a:pt x="5677514" y="-6229"/>
                  <a:pt x="5884663" y="-8175"/>
                  <a:pt x="6296297" y="0"/>
                </a:cubicBezTo>
                <a:cubicBezTo>
                  <a:pt x="6316857" y="154904"/>
                  <a:pt x="6283118" y="318257"/>
                  <a:pt x="6296297" y="533479"/>
                </a:cubicBezTo>
                <a:cubicBezTo>
                  <a:pt x="6309476" y="748701"/>
                  <a:pt x="6270596" y="846052"/>
                  <a:pt x="6296297" y="1066959"/>
                </a:cubicBezTo>
                <a:cubicBezTo>
                  <a:pt x="6321998" y="1287866"/>
                  <a:pt x="6280459" y="1421594"/>
                  <a:pt x="6296297" y="1600438"/>
                </a:cubicBezTo>
                <a:cubicBezTo>
                  <a:pt x="6120939" y="1604826"/>
                  <a:pt x="5990447" y="1606269"/>
                  <a:pt x="5785597" y="1600438"/>
                </a:cubicBezTo>
                <a:cubicBezTo>
                  <a:pt x="5580747" y="1594607"/>
                  <a:pt x="5135202" y="1616075"/>
                  <a:pt x="4960083" y="1600438"/>
                </a:cubicBezTo>
                <a:cubicBezTo>
                  <a:pt x="4784964" y="1584801"/>
                  <a:pt x="4542592" y="1591295"/>
                  <a:pt x="4386420" y="1600438"/>
                </a:cubicBezTo>
                <a:cubicBezTo>
                  <a:pt x="4230248" y="1609581"/>
                  <a:pt x="4002208" y="1606763"/>
                  <a:pt x="3686832" y="1600438"/>
                </a:cubicBezTo>
                <a:cubicBezTo>
                  <a:pt x="3371456" y="1594113"/>
                  <a:pt x="3108997" y="1587125"/>
                  <a:pt x="2861317" y="1600438"/>
                </a:cubicBezTo>
                <a:cubicBezTo>
                  <a:pt x="2613637" y="1613751"/>
                  <a:pt x="2425519" y="1626921"/>
                  <a:pt x="2161729" y="1600438"/>
                </a:cubicBezTo>
                <a:cubicBezTo>
                  <a:pt x="1897939" y="1573955"/>
                  <a:pt x="1885783" y="1598660"/>
                  <a:pt x="1651029" y="1600438"/>
                </a:cubicBezTo>
                <a:cubicBezTo>
                  <a:pt x="1416275" y="1602216"/>
                  <a:pt x="1264513" y="1606191"/>
                  <a:pt x="1077366" y="1600438"/>
                </a:cubicBezTo>
                <a:cubicBezTo>
                  <a:pt x="890219" y="1594685"/>
                  <a:pt x="441995" y="1572341"/>
                  <a:pt x="0" y="1600438"/>
                </a:cubicBezTo>
                <a:cubicBezTo>
                  <a:pt x="-14938" y="1340624"/>
                  <a:pt x="-439" y="1192038"/>
                  <a:pt x="0" y="1066959"/>
                </a:cubicBezTo>
                <a:cubicBezTo>
                  <a:pt x="439" y="941880"/>
                  <a:pt x="26486" y="705749"/>
                  <a:pt x="0" y="533479"/>
                </a:cubicBezTo>
                <a:cubicBezTo>
                  <a:pt x="-26486" y="361209"/>
                  <a:pt x="22114" y="150105"/>
                  <a:pt x="0" y="0"/>
                </a:cubicBezTo>
                <a:close/>
              </a:path>
            </a:pathLst>
          </a:custGeom>
          <a:noFill/>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ESPACES VERTS</a:t>
            </a:r>
          </a:p>
          <a:p>
            <a:r>
              <a:rPr lang="fr-FR" sz="1600" dirty="0">
                <a:solidFill>
                  <a:schemeClr val="tx1"/>
                </a:solidFill>
              </a:rPr>
              <a:t>Les arrêts de travail du personnel communal pour accident ou maladie amènent des difficultés dans l’entretien des espaces publics, et nous en sommes désolés. Aussi, nous vous rappelons que l’entretien des trottoirs  devant une propriété est à la charge du riverain (ramassage des feuilles, désherbage, ou balayage).</a:t>
            </a:r>
          </a:p>
        </p:txBody>
      </p:sp>
      <p:sp>
        <p:nvSpPr>
          <p:cNvPr id="2" name="Rectangle : coins arrondis 1">
            <a:extLst>
              <a:ext uri="{FF2B5EF4-FFF2-40B4-BE49-F238E27FC236}">
                <a16:creationId xmlns="" xmlns:a16="http://schemas.microsoft.com/office/drawing/2014/main" id="{36988D96-A861-4D7A-9AA3-CF8D028A7C8D}"/>
              </a:ext>
            </a:extLst>
          </p:cNvPr>
          <p:cNvSpPr/>
          <p:nvPr/>
        </p:nvSpPr>
        <p:spPr>
          <a:xfrm>
            <a:off x="221657" y="1586429"/>
            <a:ext cx="6498632" cy="8093953"/>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 xmlns:a16="http://schemas.microsoft.com/office/drawing/2014/main" id="{3192DE20-006B-43F6-9695-992992ED127D}"/>
              </a:ext>
            </a:extLst>
          </p:cNvPr>
          <p:cNvSpPr txBox="1"/>
          <p:nvPr/>
        </p:nvSpPr>
        <p:spPr>
          <a:xfrm>
            <a:off x="297456" y="1177106"/>
            <a:ext cx="1443209" cy="646331"/>
          </a:xfrm>
          <a:prstGeom prst="rect">
            <a:avLst/>
          </a:prstGeom>
          <a:noFill/>
        </p:spPr>
        <p:txBody>
          <a:bodyPr wrap="square" rtlCol="0">
            <a:spAutoFit/>
          </a:bodyPr>
          <a:lstStyle/>
          <a:p>
            <a:r>
              <a:rPr lang="fr-FR" dirty="0">
                <a:solidFill>
                  <a:schemeClr val="accent6"/>
                </a:solidFill>
              </a:rPr>
              <a:t>Juillet 2021	</a:t>
            </a:r>
          </a:p>
        </p:txBody>
      </p:sp>
      <p:sp>
        <p:nvSpPr>
          <p:cNvPr id="6" name="ZoneTexte 5">
            <a:extLst>
              <a:ext uri="{FF2B5EF4-FFF2-40B4-BE49-F238E27FC236}">
                <a16:creationId xmlns="" xmlns:a16="http://schemas.microsoft.com/office/drawing/2014/main" id="{21795A81-425F-4D52-A36F-96EBE2727AF3}"/>
              </a:ext>
            </a:extLst>
          </p:cNvPr>
          <p:cNvSpPr txBox="1"/>
          <p:nvPr/>
        </p:nvSpPr>
        <p:spPr>
          <a:xfrm>
            <a:off x="5650012" y="798598"/>
            <a:ext cx="529312" cy="369332"/>
          </a:xfrm>
          <a:prstGeom prst="rect">
            <a:avLst/>
          </a:prstGeom>
          <a:noFill/>
        </p:spPr>
        <p:txBody>
          <a:bodyPr wrap="none" rtlCol="0">
            <a:spAutoFit/>
          </a:bodyPr>
          <a:lstStyle/>
          <a:p>
            <a:r>
              <a:rPr lang="fr-FR" dirty="0">
                <a:solidFill>
                  <a:schemeClr val="accent6"/>
                </a:solidFill>
              </a:rPr>
              <a:t>N°1</a:t>
            </a:r>
          </a:p>
        </p:txBody>
      </p:sp>
      <p:sp>
        <p:nvSpPr>
          <p:cNvPr id="12" name="ZoneTexte 11">
            <a:extLst>
              <a:ext uri="{FF2B5EF4-FFF2-40B4-BE49-F238E27FC236}">
                <a16:creationId xmlns="" xmlns:a16="http://schemas.microsoft.com/office/drawing/2014/main" id="{B9D72695-7C47-43C4-9FA4-CE3A2633D7A9}"/>
              </a:ext>
            </a:extLst>
          </p:cNvPr>
          <p:cNvSpPr txBox="1"/>
          <p:nvPr/>
        </p:nvSpPr>
        <p:spPr>
          <a:xfrm>
            <a:off x="404367" y="5840594"/>
            <a:ext cx="6231393" cy="861774"/>
          </a:xfrm>
          <a:custGeom>
            <a:avLst/>
            <a:gdLst>
              <a:gd name="connsiteX0" fmla="*/ 0 w 6231393"/>
              <a:gd name="connsiteY0" fmla="*/ 0 h 861774"/>
              <a:gd name="connsiteX1" fmla="*/ 817005 w 6231393"/>
              <a:gd name="connsiteY1" fmla="*/ 0 h 861774"/>
              <a:gd name="connsiteX2" fmla="*/ 1571696 w 6231393"/>
              <a:gd name="connsiteY2" fmla="*/ 0 h 861774"/>
              <a:gd name="connsiteX3" fmla="*/ 2264073 w 6231393"/>
              <a:gd name="connsiteY3" fmla="*/ 0 h 861774"/>
              <a:gd name="connsiteX4" fmla="*/ 2956450 w 6231393"/>
              <a:gd name="connsiteY4" fmla="*/ 0 h 861774"/>
              <a:gd name="connsiteX5" fmla="*/ 3773455 w 6231393"/>
              <a:gd name="connsiteY5" fmla="*/ 0 h 861774"/>
              <a:gd name="connsiteX6" fmla="*/ 4528146 w 6231393"/>
              <a:gd name="connsiteY6" fmla="*/ 0 h 861774"/>
              <a:gd name="connsiteX7" fmla="*/ 5033581 w 6231393"/>
              <a:gd name="connsiteY7" fmla="*/ 0 h 861774"/>
              <a:gd name="connsiteX8" fmla="*/ 6231393 w 6231393"/>
              <a:gd name="connsiteY8" fmla="*/ 0 h 861774"/>
              <a:gd name="connsiteX9" fmla="*/ 6231393 w 6231393"/>
              <a:gd name="connsiteY9" fmla="*/ 448122 h 861774"/>
              <a:gd name="connsiteX10" fmla="*/ 6231393 w 6231393"/>
              <a:gd name="connsiteY10" fmla="*/ 861774 h 861774"/>
              <a:gd name="connsiteX11" fmla="*/ 5663644 w 6231393"/>
              <a:gd name="connsiteY11" fmla="*/ 861774 h 861774"/>
              <a:gd name="connsiteX12" fmla="*/ 4846639 w 6231393"/>
              <a:gd name="connsiteY12" fmla="*/ 861774 h 861774"/>
              <a:gd name="connsiteX13" fmla="*/ 4216576 w 6231393"/>
              <a:gd name="connsiteY13" fmla="*/ 861774 h 861774"/>
              <a:gd name="connsiteX14" fmla="*/ 3399571 w 6231393"/>
              <a:gd name="connsiteY14" fmla="*/ 861774 h 861774"/>
              <a:gd name="connsiteX15" fmla="*/ 2831822 w 6231393"/>
              <a:gd name="connsiteY15" fmla="*/ 861774 h 861774"/>
              <a:gd name="connsiteX16" fmla="*/ 2326387 w 6231393"/>
              <a:gd name="connsiteY16" fmla="*/ 861774 h 861774"/>
              <a:gd name="connsiteX17" fmla="*/ 1820952 w 6231393"/>
              <a:gd name="connsiteY17" fmla="*/ 861774 h 861774"/>
              <a:gd name="connsiteX18" fmla="*/ 1066261 w 6231393"/>
              <a:gd name="connsiteY18" fmla="*/ 861774 h 861774"/>
              <a:gd name="connsiteX19" fmla="*/ 0 w 6231393"/>
              <a:gd name="connsiteY19" fmla="*/ 861774 h 861774"/>
              <a:gd name="connsiteX20" fmla="*/ 0 w 6231393"/>
              <a:gd name="connsiteY20" fmla="*/ 430887 h 861774"/>
              <a:gd name="connsiteX21" fmla="*/ 0 w 6231393"/>
              <a:gd name="connsiteY21" fmla="*/ 0 h 861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31393" h="861774" fill="none" extrusionOk="0">
                <a:moveTo>
                  <a:pt x="0" y="0"/>
                </a:moveTo>
                <a:cubicBezTo>
                  <a:pt x="400023" y="3830"/>
                  <a:pt x="619398" y="-10522"/>
                  <a:pt x="817005" y="0"/>
                </a:cubicBezTo>
                <a:cubicBezTo>
                  <a:pt x="1014612" y="10522"/>
                  <a:pt x="1197180" y="-13491"/>
                  <a:pt x="1571696" y="0"/>
                </a:cubicBezTo>
                <a:cubicBezTo>
                  <a:pt x="1946212" y="13491"/>
                  <a:pt x="2016804" y="14506"/>
                  <a:pt x="2264073" y="0"/>
                </a:cubicBezTo>
                <a:cubicBezTo>
                  <a:pt x="2511342" y="-14506"/>
                  <a:pt x="2635201" y="13952"/>
                  <a:pt x="2956450" y="0"/>
                </a:cubicBezTo>
                <a:cubicBezTo>
                  <a:pt x="3277699" y="-13952"/>
                  <a:pt x="3368568" y="11649"/>
                  <a:pt x="3773455" y="0"/>
                </a:cubicBezTo>
                <a:cubicBezTo>
                  <a:pt x="4178342" y="-11649"/>
                  <a:pt x="4256275" y="-4151"/>
                  <a:pt x="4528146" y="0"/>
                </a:cubicBezTo>
                <a:cubicBezTo>
                  <a:pt x="4800017" y="4151"/>
                  <a:pt x="4918729" y="21378"/>
                  <a:pt x="5033581" y="0"/>
                </a:cubicBezTo>
                <a:cubicBezTo>
                  <a:pt x="5148434" y="-21378"/>
                  <a:pt x="5660841" y="10728"/>
                  <a:pt x="6231393" y="0"/>
                </a:cubicBezTo>
                <a:cubicBezTo>
                  <a:pt x="6225256" y="110747"/>
                  <a:pt x="6239612" y="309822"/>
                  <a:pt x="6231393" y="448122"/>
                </a:cubicBezTo>
                <a:cubicBezTo>
                  <a:pt x="6223174" y="586422"/>
                  <a:pt x="6215712" y="740819"/>
                  <a:pt x="6231393" y="861774"/>
                </a:cubicBezTo>
                <a:cubicBezTo>
                  <a:pt x="6053806" y="878975"/>
                  <a:pt x="5873486" y="861485"/>
                  <a:pt x="5663644" y="861774"/>
                </a:cubicBezTo>
                <a:cubicBezTo>
                  <a:pt x="5453802" y="862063"/>
                  <a:pt x="5218108" y="844811"/>
                  <a:pt x="4846639" y="861774"/>
                </a:cubicBezTo>
                <a:cubicBezTo>
                  <a:pt x="4475171" y="878737"/>
                  <a:pt x="4362007" y="864775"/>
                  <a:pt x="4216576" y="861774"/>
                </a:cubicBezTo>
                <a:cubicBezTo>
                  <a:pt x="4071145" y="858773"/>
                  <a:pt x="3796773" y="841336"/>
                  <a:pt x="3399571" y="861774"/>
                </a:cubicBezTo>
                <a:cubicBezTo>
                  <a:pt x="3002370" y="882212"/>
                  <a:pt x="3092788" y="886792"/>
                  <a:pt x="2831822" y="861774"/>
                </a:cubicBezTo>
                <a:cubicBezTo>
                  <a:pt x="2570856" y="836756"/>
                  <a:pt x="2559924" y="862927"/>
                  <a:pt x="2326387" y="861774"/>
                </a:cubicBezTo>
                <a:cubicBezTo>
                  <a:pt x="2092850" y="860621"/>
                  <a:pt x="2043918" y="874613"/>
                  <a:pt x="1820952" y="861774"/>
                </a:cubicBezTo>
                <a:cubicBezTo>
                  <a:pt x="1597986" y="848935"/>
                  <a:pt x="1251532" y="861493"/>
                  <a:pt x="1066261" y="861774"/>
                </a:cubicBezTo>
                <a:cubicBezTo>
                  <a:pt x="880990" y="862055"/>
                  <a:pt x="336281" y="898544"/>
                  <a:pt x="0" y="861774"/>
                </a:cubicBezTo>
                <a:cubicBezTo>
                  <a:pt x="-18617" y="658251"/>
                  <a:pt x="-15281" y="545864"/>
                  <a:pt x="0" y="430887"/>
                </a:cubicBezTo>
                <a:cubicBezTo>
                  <a:pt x="15281" y="315910"/>
                  <a:pt x="13423" y="183173"/>
                  <a:pt x="0" y="0"/>
                </a:cubicBezTo>
                <a:close/>
              </a:path>
              <a:path w="6231393" h="861774" stroke="0" extrusionOk="0">
                <a:moveTo>
                  <a:pt x="0" y="0"/>
                </a:moveTo>
                <a:cubicBezTo>
                  <a:pt x="154298" y="16817"/>
                  <a:pt x="461680" y="-25656"/>
                  <a:pt x="630063" y="0"/>
                </a:cubicBezTo>
                <a:cubicBezTo>
                  <a:pt x="798446" y="25656"/>
                  <a:pt x="956990" y="-9299"/>
                  <a:pt x="1135498" y="0"/>
                </a:cubicBezTo>
                <a:cubicBezTo>
                  <a:pt x="1314006" y="9299"/>
                  <a:pt x="1594288" y="18694"/>
                  <a:pt x="1952503" y="0"/>
                </a:cubicBezTo>
                <a:cubicBezTo>
                  <a:pt x="2310718" y="-18694"/>
                  <a:pt x="2344395" y="10245"/>
                  <a:pt x="2582566" y="0"/>
                </a:cubicBezTo>
                <a:cubicBezTo>
                  <a:pt x="2820737" y="-10245"/>
                  <a:pt x="3000598" y="14499"/>
                  <a:pt x="3212629" y="0"/>
                </a:cubicBezTo>
                <a:cubicBezTo>
                  <a:pt x="3424660" y="-14499"/>
                  <a:pt x="3861752" y="22025"/>
                  <a:pt x="4029634" y="0"/>
                </a:cubicBezTo>
                <a:cubicBezTo>
                  <a:pt x="4197516" y="-22025"/>
                  <a:pt x="4417088" y="3510"/>
                  <a:pt x="4597383" y="0"/>
                </a:cubicBezTo>
                <a:cubicBezTo>
                  <a:pt x="4777678" y="-3510"/>
                  <a:pt x="5016145" y="-18047"/>
                  <a:pt x="5414388" y="0"/>
                </a:cubicBezTo>
                <a:cubicBezTo>
                  <a:pt x="5812632" y="18047"/>
                  <a:pt x="5903318" y="-18576"/>
                  <a:pt x="6231393" y="0"/>
                </a:cubicBezTo>
                <a:cubicBezTo>
                  <a:pt x="6216955" y="136141"/>
                  <a:pt x="6230187" y="326793"/>
                  <a:pt x="6231393" y="430887"/>
                </a:cubicBezTo>
                <a:cubicBezTo>
                  <a:pt x="6232599" y="534981"/>
                  <a:pt x="6249767" y="710982"/>
                  <a:pt x="6231393" y="861774"/>
                </a:cubicBezTo>
                <a:cubicBezTo>
                  <a:pt x="6041716" y="856780"/>
                  <a:pt x="5665539" y="897357"/>
                  <a:pt x="5476702" y="861774"/>
                </a:cubicBezTo>
                <a:cubicBezTo>
                  <a:pt x="5287865" y="826191"/>
                  <a:pt x="4945042" y="854417"/>
                  <a:pt x="4659697" y="861774"/>
                </a:cubicBezTo>
                <a:cubicBezTo>
                  <a:pt x="4374352" y="869131"/>
                  <a:pt x="4169061" y="865251"/>
                  <a:pt x="3842692" y="861774"/>
                </a:cubicBezTo>
                <a:cubicBezTo>
                  <a:pt x="3516324" y="858297"/>
                  <a:pt x="3444406" y="875436"/>
                  <a:pt x="3274943" y="861774"/>
                </a:cubicBezTo>
                <a:cubicBezTo>
                  <a:pt x="3105480" y="848112"/>
                  <a:pt x="2924996" y="877641"/>
                  <a:pt x="2582566" y="861774"/>
                </a:cubicBezTo>
                <a:cubicBezTo>
                  <a:pt x="2240136" y="845907"/>
                  <a:pt x="2124596" y="841151"/>
                  <a:pt x="1765561" y="861774"/>
                </a:cubicBezTo>
                <a:cubicBezTo>
                  <a:pt x="1406526" y="882397"/>
                  <a:pt x="1409644" y="851639"/>
                  <a:pt x="1073184" y="861774"/>
                </a:cubicBezTo>
                <a:cubicBezTo>
                  <a:pt x="736724" y="871909"/>
                  <a:pt x="506446" y="906678"/>
                  <a:pt x="0" y="861774"/>
                </a:cubicBezTo>
                <a:cubicBezTo>
                  <a:pt x="8547" y="716190"/>
                  <a:pt x="-17458" y="555376"/>
                  <a:pt x="0" y="448122"/>
                </a:cubicBezTo>
                <a:cubicBezTo>
                  <a:pt x="17458" y="340868"/>
                  <a:pt x="-21270" y="178591"/>
                  <a:pt x="0" y="0"/>
                </a:cubicBezTo>
                <a:close/>
              </a:path>
            </a:pathLst>
          </a:custGeom>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PIÈGES À FRELONS</a:t>
            </a:r>
            <a:endParaRPr lang="fr-FR" b="1" dirty="0"/>
          </a:p>
          <a:p>
            <a:r>
              <a:rPr lang="fr-FR" sz="1600" dirty="0"/>
              <a:t>2 pièges à frelons asiatiques vont être installés dans la commune. Ces bacs de capture ont été achetés chez </a:t>
            </a:r>
            <a:r>
              <a:rPr lang="fr-FR" sz="1600" dirty="0" err="1" smtClean="0"/>
              <a:t>Jabeprode</a:t>
            </a:r>
            <a:r>
              <a:rPr lang="fr-FR" sz="1600" dirty="0" smtClean="0"/>
              <a:t> : </a:t>
            </a:r>
            <a:r>
              <a:rPr lang="fr-FR" sz="1600" b="1" dirty="0" smtClean="0">
                <a:solidFill>
                  <a:schemeClr val="tx1"/>
                </a:solidFill>
                <a:hlinkClick r:id="rId3">
                  <a:extLst>
                    <a:ext uri="{A12FA001-AC4F-418D-AE19-62706E023703}">
                      <ahyp:hlinkClr xmlns="" xmlns:ahyp="http://schemas.microsoft.com/office/drawing/2018/hyperlinkcolor" val="tx"/>
                    </a:ext>
                  </a:extLst>
                </a:hlinkClick>
              </a:rPr>
              <a:t>www.jabeprode.fr</a:t>
            </a:r>
            <a:r>
              <a:rPr lang="fr-FR" sz="1600" b="1" dirty="0">
                <a:solidFill>
                  <a:schemeClr val="tx1"/>
                </a:solidFill>
              </a:rPr>
              <a:t>.</a:t>
            </a:r>
          </a:p>
        </p:txBody>
      </p:sp>
      <p:sp>
        <p:nvSpPr>
          <p:cNvPr id="14" name="ZoneTexte 13">
            <a:extLst>
              <a:ext uri="{FF2B5EF4-FFF2-40B4-BE49-F238E27FC236}">
                <a16:creationId xmlns="" xmlns:a16="http://schemas.microsoft.com/office/drawing/2014/main" id="{84C9E30B-8CB7-4751-B034-9AB0CB4F4DD1}"/>
              </a:ext>
            </a:extLst>
          </p:cNvPr>
          <p:cNvSpPr txBox="1"/>
          <p:nvPr/>
        </p:nvSpPr>
        <p:spPr>
          <a:xfrm>
            <a:off x="359197" y="6817689"/>
            <a:ext cx="5824361" cy="861774"/>
          </a:xfrm>
          <a:custGeom>
            <a:avLst/>
            <a:gdLst>
              <a:gd name="connsiteX0" fmla="*/ 0 w 5824361"/>
              <a:gd name="connsiteY0" fmla="*/ 0 h 861774"/>
              <a:gd name="connsiteX1" fmla="*/ 763638 w 5824361"/>
              <a:gd name="connsiteY1" fmla="*/ 0 h 861774"/>
              <a:gd name="connsiteX2" fmla="*/ 1469033 w 5824361"/>
              <a:gd name="connsiteY2" fmla="*/ 0 h 861774"/>
              <a:gd name="connsiteX3" fmla="*/ 2116184 w 5824361"/>
              <a:gd name="connsiteY3" fmla="*/ 0 h 861774"/>
              <a:gd name="connsiteX4" fmla="*/ 2763336 w 5824361"/>
              <a:gd name="connsiteY4" fmla="*/ 0 h 861774"/>
              <a:gd name="connsiteX5" fmla="*/ 3526974 w 5824361"/>
              <a:gd name="connsiteY5" fmla="*/ 0 h 861774"/>
              <a:gd name="connsiteX6" fmla="*/ 4232369 w 5824361"/>
              <a:gd name="connsiteY6" fmla="*/ 0 h 861774"/>
              <a:gd name="connsiteX7" fmla="*/ 4704789 w 5824361"/>
              <a:gd name="connsiteY7" fmla="*/ 0 h 861774"/>
              <a:gd name="connsiteX8" fmla="*/ 5824361 w 5824361"/>
              <a:gd name="connsiteY8" fmla="*/ 0 h 861774"/>
              <a:gd name="connsiteX9" fmla="*/ 5824361 w 5824361"/>
              <a:gd name="connsiteY9" fmla="*/ 448122 h 861774"/>
              <a:gd name="connsiteX10" fmla="*/ 5824361 w 5824361"/>
              <a:gd name="connsiteY10" fmla="*/ 861774 h 861774"/>
              <a:gd name="connsiteX11" fmla="*/ 5293697 w 5824361"/>
              <a:gd name="connsiteY11" fmla="*/ 861774 h 861774"/>
              <a:gd name="connsiteX12" fmla="*/ 4530059 w 5824361"/>
              <a:gd name="connsiteY12" fmla="*/ 861774 h 861774"/>
              <a:gd name="connsiteX13" fmla="*/ 3941151 w 5824361"/>
              <a:gd name="connsiteY13" fmla="*/ 861774 h 861774"/>
              <a:gd name="connsiteX14" fmla="*/ 3177513 w 5824361"/>
              <a:gd name="connsiteY14" fmla="*/ 861774 h 861774"/>
              <a:gd name="connsiteX15" fmla="*/ 2646848 w 5824361"/>
              <a:gd name="connsiteY15" fmla="*/ 861774 h 861774"/>
              <a:gd name="connsiteX16" fmla="*/ 2174428 w 5824361"/>
              <a:gd name="connsiteY16" fmla="*/ 861774 h 861774"/>
              <a:gd name="connsiteX17" fmla="*/ 1702008 w 5824361"/>
              <a:gd name="connsiteY17" fmla="*/ 861774 h 861774"/>
              <a:gd name="connsiteX18" fmla="*/ 996613 w 5824361"/>
              <a:gd name="connsiteY18" fmla="*/ 861774 h 861774"/>
              <a:gd name="connsiteX19" fmla="*/ 0 w 5824361"/>
              <a:gd name="connsiteY19" fmla="*/ 861774 h 861774"/>
              <a:gd name="connsiteX20" fmla="*/ 0 w 5824361"/>
              <a:gd name="connsiteY20" fmla="*/ 430887 h 861774"/>
              <a:gd name="connsiteX21" fmla="*/ 0 w 5824361"/>
              <a:gd name="connsiteY21" fmla="*/ 0 h 861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824361" h="861774" fill="none" extrusionOk="0">
                <a:moveTo>
                  <a:pt x="0" y="0"/>
                </a:moveTo>
                <a:cubicBezTo>
                  <a:pt x="156007" y="-32239"/>
                  <a:pt x="436056" y="9493"/>
                  <a:pt x="763638" y="0"/>
                </a:cubicBezTo>
                <a:cubicBezTo>
                  <a:pt x="1091220" y="-9493"/>
                  <a:pt x="1136809" y="16628"/>
                  <a:pt x="1469033" y="0"/>
                </a:cubicBezTo>
                <a:cubicBezTo>
                  <a:pt x="1801258" y="-16628"/>
                  <a:pt x="1877629" y="-26546"/>
                  <a:pt x="2116184" y="0"/>
                </a:cubicBezTo>
                <a:cubicBezTo>
                  <a:pt x="2354739" y="26546"/>
                  <a:pt x="2517191" y="7008"/>
                  <a:pt x="2763336" y="0"/>
                </a:cubicBezTo>
                <a:cubicBezTo>
                  <a:pt x="3009481" y="-7008"/>
                  <a:pt x="3224473" y="10358"/>
                  <a:pt x="3526974" y="0"/>
                </a:cubicBezTo>
                <a:cubicBezTo>
                  <a:pt x="3829475" y="-10358"/>
                  <a:pt x="3914532" y="3070"/>
                  <a:pt x="4232369" y="0"/>
                </a:cubicBezTo>
                <a:cubicBezTo>
                  <a:pt x="4550207" y="-3070"/>
                  <a:pt x="4589032" y="-11422"/>
                  <a:pt x="4704789" y="0"/>
                </a:cubicBezTo>
                <a:cubicBezTo>
                  <a:pt x="4820546" y="11422"/>
                  <a:pt x="5452472" y="-13314"/>
                  <a:pt x="5824361" y="0"/>
                </a:cubicBezTo>
                <a:cubicBezTo>
                  <a:pt x="5818224" y="110747"/>
                  <a:pt x="5832580" y="309822"/>
                  <a:pt x="5824361" y="448122"/>
                </a:cubicBezTo>
                <a:cubicBezTo>
                  <a:pt x="5816142" y="586422"/>
                  <a:pt x="5808680" y="740819"/>
                  <a:pt x="5824361" y="861774"/>
                </a:cubicBezTo>
                <a:cubicBezTo>
                  <a:pt x="5603553" y="859324"/>
                  <a:pt x="5446506" y="837418"/>
                  <a:pt x="5293697" y="861774"/>
                </a:cubicBezTo>
                <a:cubicBezTo>
                  <a:pt x="5140888" y="886130"/>
                  <a:pt x="4724954" y="875394"/>
                  <a:pt x="4530059" y="861774"/>
                </a:cubicBezTo>
                <a:cubicBezTo>
                  <a:pt x="4335164" y="848154"/>
                  <a:pt x="4080247" y="871132"/>
                  <a:pt x="3941151" y="861774"/>
                </a:cubicBezTo>
                <a:cubicBezTo>
                  <a:pt x="3802055" y="852416"/>
                  <a:pt x="3369038" y="873586"/>
                  <a:pt x="3177513" y="861774"/>
                </a:cubicBezTo>
                <a:cubicBezTo>
                  <a:pt x="2985988" y="849962"/>
                  <a:pt x="2859718" y="868773"/>
                  <a:pt x="2646848" y="861774"/>
                </a:cubicBezTo>
                <a:cubicBezTo>
                  <a:pt x="2433979" y="854775"/>
                  <a:pt x="2364667" y="843718"/>
                  <a:pt x="2174428" y="861774"/>
                </a:cubicBezTo>
                <a:cubicBezTo>
                  <a:pt x="1984189" y="879830"/>
                  <a:pt x="1851839" y="843633"/>
                  <a:pt x="1702008" y="861774"/>
                </a:cubicBezTo>
                <a:cubicBezTo>
                  <a:pt x="1552177" y="879915"/>
                  <a:pt x="1240945" y="868195"/>
                  <a:pt x="996613" y="861774"/>
                </a:cubicBezTo>
                <a:cubicBezTo>
                  <a:pt x="752282" y="855353"/>
                  <a:pt x="461232" y="890816"/>
                  <a:pt x="0" y="861774"/>
                </a:cubicBezTo>
                <a:cubicBezTo>
                  <a:pt x="-18617" y="658251"/>
                  <a:pt x="-15281" y="545864"/>
                  <a:pt x="0" y="430887"/>
                </a:cubicBezTo>
                <a:cubicBezTo>
                  <a:pt x="15281" y="315910"/>
                  <a:pt x="13423" y="183173"/>
                  <a:pt x="0" y="0"/>
                </a:cubicBezTo>
                <a:close/>
              </a:path>
              <a:path w="5824361" h="861774" stroke="0" extrusionOk="0">
                <a:moveTo>
                  <a:pt x="0" y="0"/>
                </a:moveTo>
                <a:cubicBezTo>
                  <a:pt x="198876" y="-26028"/>
                  <a:pt x="312122" y="-25816"/>
                  <a:pt x="588908" y="0"/>
                </a:cubicBezTo>
                <a:cubicBezTo>
                  <a:pt x="865694" y="25816"/>
                  <a:pt x="926093" y="-2960"/>
                  <a:pt x="1061328" y="0"/>
                </a:cubicBezTo>
                <a:cubicBezTo>
                  <a:pt x="1196563" y="2960"/>
                  <a:pt x="1592223" y="16782"/>
                  <a:pt x="1824966" y="0"/>
                </a:cubicBezTo>
                <a:cubicBezTo>
                  <a:pt x="2057709" y="-16782"/>
                  <a:pt x="2154373" y="1133"/>
                  <a:pt x="2413874" y="0"/>
                </a:cubicBezTo>
                <a:cubicBezTo>
                  <a:pt x="2673375" y="-1133"/>
                  <a:pt x="2736923" y="-16234"/>
                  <a:pt x="3002782" y="0"/>
                </a:cubicBezTo>
                <a:cubicBezTo>
                  <a:pt x="3268641" y="16234"/>
                  <a:pt x="3610417" y="34372"/>
                  <a:pt x="3766420" y="0"/>
                </a:cubicBezTo>
                <a:cubicBezTo>
                  <a:pt x="3922423" y="-34372"/>
                  <a:pt x="4137717" y="12938"/>
                  <a:pt x="4297084" y="0"/>
                </a:cubicBezTo>
                <a:cubicBezTo>
                  <a:pt x="4456451" y="-12938"/>
                  <a:pt x="4719588" y="-25534"/>
                  <a:pt x="5060723" y="0"/>
                </a:cubicBezTo>
                <a:cubicBezTo>
                  <a:pt x="5401858" y="25534"/>
                  <a:pt x="5539526" y="1903"/>
                  <a:pt x="5824361" y="0"/>
                </a:cubicBezTo>
                <a:cubicBezTo>
                  <a:pt x="5809923" y="136141"/>
                  <a:pt x="5823155" y="326793"/>
                  <a:pt x="5824361" y="430887"/>
                </a:cubicBezTo>
                <a:cubicBezTo>
                  <a:pt x="5825567" y="534981"/>
                  <a:pt x="5842735" y="710982"/>
                  <a:pt x="5824361" y="861774"/>
                </a:cubicBezTo>
                <a:cubicBezTo>
                  <a:pt x="5591487" y="879024"/>
                  <a:pt x="5381839" y="866175"/>
                  <a:pt x="5118966" y="861774"/>
                </a:cubicBezTo>
                <a:cubicBezTo>
                  <a:pt x="4856093" y="857373"/>
                  <a:pt x="4680576" y="836621"/>
                  <a:pt x="4355328" y="861774"/>
                </a:cubicBezTo>
                <a:cubicBezTo>
                  <a:pt x="4030080" y="886927"/>
                  <a:pt x="3918157" y="870564"/>
                  <a:pt x="3591689" y="861774"/>
                </a:cubicBezTo>
                <a:cubicBezTo>
                  <a:pt x="3265221" y="852984"/>
                  <a:pt x="3277595" y="866994"/>
                  <a:pt x="3061025" y="861774"/>
                </a:cubicBezTo>
                <a:cubicBezTo>
                  <a:pt x="2844455" y="856554"/>
                  <a:pt x="2631132" y="847052"/>
                  <a:pt x="2413874" y="861774"/>
                </a:cubicBezTo>
                <a:cubicBezTo>
                  <a:pt x="2196616" y="876496"/>
                  <a:pt x="2029103" y="869504"/>
                  <a:pt x="1650236" y="861774"/>
                </a:cubicBezTo>
                <a:cubicBezTo>
                  <a:pt x="1271369" y="854044"/>
                  <a:pt x="1182177" y="859270"/>
                  <a:pt x="1003084" y="861774"/>
                </a:cubicBezTo>
                <a:cubicBezTo>
                  <a:pt x="823991" y="864278"/>
                  <a:pt x="444594" y="826436"/>
                  <a:pt x="0" y="861774"/>
                </a:cubicBezTo>
                <a:cubicBezTo>
                  <a:pt x="8547" y="716190"/>
                  <a:pt x="-17458" y="555376"/>
                  <a:pt x="0" y="448122"/>
                </a:cubicBezTo>
                <a:cubicBezTo>
                  <a:pt x="17458" y="340868"/>
                  <a:pt x="-21270" y="178591"/>
                  <a:pt x="0" y="0"/>
                </a:cubicBezTo>
                <a:close/>
              </a:path>
            </a:pathLst>
          </a:custGeom>
          <a:ln>
            <a:solidFill>
              <a:schemeClr val="bg1"/>
            </a:solid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LA CABINE À LIVRES</a:t>
            </a:r>
          </a:p>
          <a:p>
            <a:r>
              <a:rPr lang="fr-FR" sz="1600" dirty="0">
                <a:solidFill>
                  <a:schemeClr val="tx1"/>
                </a:solidFill>
              </a:rPr>
              <a:t>La cabine à livres située près du feu tricolore a été repeinte et réorganisée. Elle vous attend pour une utilisation en self-service.</a:t>
            </a:r>
          </a:p>
        </p:txBody>
      </p:sp>
      <p:sp>
        <p:nvSpPr>
          <p:cNvPr id="13" name="ZoneTexte 12">
            <a:extLst>
              <a:ext uri="{FF2B5EF4-FFF2-40B4-BE49-F238E27FC236}">
                <a16:creationId xmlns="" xmlns:a16="http://schemas.microsoft.com/office/drawing/2014/main" id="{8106E801-5BC1-467D-94DD-2D58B9667A7F}"/>
              </a:ext>
            </a:extLst>
          </p:cNvPr>
          <p:cNvSpPr txBox="1"/>
          <p:nvPr/>
        </p:nvSpPr>
        <p:spPr>
          <a:xfrm>
            <a:off x="364705" y="4909945"/>
            <a:ext cx="6212535" cy="861774"/>
          </a:xfrm>
          <a:custGeom>
            <a:avLst/>
            <a:gdLst>
              <a:gd name="connsiteX0" fmla="*/ 0 w 6212535"/>
              <a:gd name="connsiteY0" fmla="*/ 0 h 861774"/>
              <a:gd name="connsiteX1" fmla="*/ 628156 w 6212535"/>
              <a:gd name="connsiteY1" fmla="*/ 0 h 861774"/>
              <a:gd name="connsiteX2" fmla="*/ 1132062 w 6212535"/>
              <a:gd name="connsiteY2" fmla="*/ 0 h 861774"/>
              <a:gd name="connsiteX3" fmla="*/ 1946594 w 6212535"/>
              <a:gd name="connsiteY3" fmla="*/ 0 h 861774"/>
              <a:gd name="connsiteX4" fmla="*/ 2574751 w 6212535"/>
              <a:gd name="connsiteY4" fmla="*/ 0 h 861774"/>
              <a:gd name="connsiteX5" fmla="*/ 3202907 w 6212535"/>
              <a:gd name="connsiteY5" fmla="*/ 0 h 861774"/>
              <a:gd name="connsiteX6" fmla="*/ 4017439 w 6212535"/>
              <a:gd name="connsiteY6" fmla="*/ 0 h 861774"/>
              <a:gd name="connsiteX7" fmla="*/ 4583470 w 6212535"/>
              <a:gd name="connsiteY7" fmla="*/ 0 h 861774"/>
              <a:gd name="connsiteX8" fmla="*/ 5398003 w 6212535"/>
              <a:gd name="connsiteY8" fmla="*/ 0 h 861774"/>
              <a:gd name="connsiteX9" fmla="*/ 6212535 w 6212535"/>
              <a:gd name="connsiteY9" fmla="*/ 0 h 861774"/>
              <a:gd name="connsiteX10" fmla="*/ 6212535 w 6212535"/>
              <a:gd name="connsiteY10" fmla="*/ 430887 h 861774"/>
              <a:gd name="connsiteX11" fmla="*/ 6212535 w 6212535"/>
              <a:gd name="connsiteY11" fmla="*/ 861774 h 861774"/>
              <a:gd name="connsiteX12" fmla="*/ 5460128 w 6212535"/>
              <a:gd name="connsiteY12" fmla="*/ 861774 h 861774"/>
              <a:gd name="connsiteX13" fmla="*/ 4645596 w 6212535"/>
              <a:gd name="connsiteY13" fmla="*/ 861774 h 861774"/>
              <a:gd name="connsiteX14" fmla="*/ 3831063 w 6212535"/>
              <a:gd name="connsiteY14" fmla="*/ 861774 h 861774"/>
              <a:gd name="connsiteX15" fmla="*/ 3265032 w 6212535"/>
              <a:gd name="connsiteY15" fmla="*/ 861774 h 861774"/>
              <a:gd name="connsiteX16" fmla="*/ 2574751 w 6212535"/>
              <a:gd name="connsiteY16" fmla="*/ 861774 h 861774"/>
              <a:gd name="connsiteX17" fmla="*/ 1760218 w 6212535"/>
              <a:gd name="connsiteY17" fmla="*/ 861774 h 861774"/>
              <a:gd name="connsiteX18" fmla="*/ 1069937 w 6212535"/>
              <a:gd name="connsiteY18" fmla="*/ 861774 h 861774"/>
              <a:gd name="connsiteX19" fmla="*/ 0 w 6212535"/>
              <a:gd name="connsiteY19" fmla="*/ 861774 h 861774"/>
              <a:gd name="connsiteX20" fmla="*/ 0 w 6212535"/>
              <a:gd name="connsiteY20" fmla="*/ 448122 h 861774"/>
              <a:gd name="connsiteX21" fmla="*/ 0 w 6212535"/>
              <a:gd name="connsiteY21" fmla="*/ 0 h 861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212535" h="861774" extrusionOk="0">
                <a:moveTo>
                  <a:pt x="0" y="0"/>
                </a:moveTo>
                <a:cubicBezTo>
                  <a:pt x="161392" y="-29892"/>
                  <a:pt x="458831" y="5801"/>
                  <a:pt x="628156" y="0"/>
                </a:cubicBezTo>
                <a:cubicBezTo>
                  <a:pt x="797481" y="-5801"/>
                  <a:pt x="961958" y="13952"/>
                  <a:pt x="1132062" y="0"/>
                </a:cubicBezTo>
                <a:cubicBezTo>
                  <a:pt x="1302166" y="-13952"/>
                  <a:pt x="1579930" y="31772"/>
                  <a:pt x="1946594" y="0"/>
                </a:cubicBezTo>
                <a:cubicBezTo>
                  <a:pt x="2313258" y="-31772"/>
                  <a:pt x="2346048" y="-20264"/>
                  <a:pt x="2574751" y="0"/>
                </a:cubicBezTo>
                <a:cubicBezTo>
                  <a:pt x="2803454" y="20264"/>
                  <a:pt x="3067721" y="-4579"/>
                  <a:pt x="3202907" y="0"/>
                </a:cubicBezTo>
                <a:cubicBezTo>
                  <a:pt x="3338093" y="4579"/>
                  <a:pt x="3852852" y="5003"/>
                  <a:pt x="4017439" y="0"/>
                </a:cubicBezTo>
                <a:cubicBezTo>
                  <a:pt x="4182026" y="-5003"/>
                  <a:pt x="4458028" y="-19621"/>
                  <a:pt x="4583470" y="0"/>
                </a:cubicBezTo>
                <a:cubicBezTo>
                  <a:pt x="4708912" y="19621"/>
                  <a:pt x="5024226" y="13346"/>
                  <a:pt x="5398003" y="0"/>
                </a:cubicBezTo>
                <a:cubicBezTo>
                  <a:pt x="5771780" y="-13346"/>
                  <a:pt x="5957704" y="29994"/>
                  <a:pt x="6212535" y="0"/>
                </a:cubicBezTo>
                <a:cubicBezTo>
                  <a:pt x="6198097" y="136141"/>
                  <a:pt x="6211329" y="326793"/>
                  <a:pt x="6212535" y="430887"/>
                </a:cubicBezTo>
                <a:cubicBezTo>
                  <a:pt x="6213741" y="534981"/>
                  <a:pt x="6230909" y="710982"/>
                  <a:pt x="6212535" y="861774"/>
                </a:cubicBezTo>
                <a:cubicBezTo>
                  <a:pt x="5868431" y="834246"/>
                  <a:pt x="5784734" y="844789"/>
                  <a:pt x="5460128" y="861774"/>
                </a:cubicBezTo>
                <a:cubicBezTo>
                  <a:pt x="5135522" y="878759"/>
                  <a:pt x="5042790" y="831702"/>
                  <a:pt x="4645596" y="861774"/>
                </a:cubicBezTo>
                <a:cubicBezTo>
                  <a:pt x="4248402" y="891846"/>
                  <a:pt x="4044399" y="821516"/>
                  <a:pt x="3831063" y="861774"/>
                </a:cubicBezTo>
                <a:cubicBezTo>
                  <a:pt x="3617727" y="902032"/>
                  <a:pt x="3442709" y="854200"/>
                  <a:pt x="3265032" y="861774"/>
                </a:cubicBezTo>
                <a:cubicBezTo>
                  <a:pt x="3087355" y="869348"/>
                  <a:pt x="2882834" y="890084"/>
                  <a:pt x="2574751" y="861774"/>
                </a:cubicBezTo>
                <a:cubicBezTo>
                  <a:pt x="2266668" y="833464"/>
                  <a:pt x="1975682" y="868636"/>
                  <a:pt x="1760218" y="861774"/>
                </a:cubicBezTo>
                <a:cubicBezTo>
                  <a:pt x="1544754" y="854912"/>
                  <a:pt x="1305179" y="860120"/>
                  <a:pt x="1069937" y="861774"/>
                </a:cubicBezTo>
                <a:cubicBezTo>
                  <a:pt x="834695" y="863428"/>
                  <a:pt x="256588" y="836694"/>
                  <a:pt x="0" y="861774"/>
                </a:cubicBezTo>
                <a:cubicBezTo>
                  <a:pt x="8547" y="716190"/>
                  <a:pt x="-17458" y="555376"/>
                  <a:pt x="0" y="448122"/>
                </a:cubicBezTo>
                <a:cubicBezTo>
                  <a:pt x="17458" y="340868"/>
                  <a:pt x="-21270" y="178591"/>
                  <a:pt x="0" y="0"/>
                </a:cubicBezTo>
                <a:close/>
              </a:path>
            </a:pathLst>
          </a:custGeom>
          <a:noFill/>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TRAVAUX SUR LA RD156 </a:t>
            </a:r>
            <a:r>
              <a:rPr lang="fr-FR" b="1" dirty="0" smtClean="0">
                <a:solidFill>
                  <a:schemeClr val="accent2"/>
                </a:solidFill>
              </a:rPr>
              <a:t> (route du Petit Clos)</a:t>
            </a:r>
            <a:endParaRPr lang="fr-FR" b="1" dirty="0">
              <a:solidFill>
                <a:schemeClr val="accent2"/>
              </a:solidFill>
            </a:endParaRPr>
          </a:p>
          <a:p>
            <a:r>
              <a:rPr lang="fr-FR" sz="1600" dirty="0">
                <a:solidFill>
                  <a:schemeClr val="tx1"/>
                </a:solidFill>
              </a:rPr>
              <a:t>La construction des futurs locaux de la SAUR est en cours le long de la RD 156. Ces travaux devraient être achevés en septembre/octobre 2021.</a:t>
            </a:r>
          </a:p>
        </p:txBody>
      </p:sp>
    </p:spTree>
    <p:extLst>
      <p:ext uri="{BB962C8B-B14F-4D97-AF65-F5344CB8AC3E}">
        <p14:creationId xmlns:p14="http://schemas.microsoft.com/office/powerpoint/2010/main" val="90158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 coins arrondis 7">
            <a:extLst>
              <a:ext uri="{FF2B5EF4-FFF2-40B4-BE49-F238E27FC236}">
                <a16:creationId xmlns="" xmlns:a16="http://schemas.microsoft.com/office/drawing/2014/main" id="{0BC70AA1-29A5-406A-9130-F58095147FF4}"/>
              </a:ext>
            </a:extLst>
          </p:cNvPr>
          <p:cNvSpPr/>
          <p:nvPr/>
        </p:nvSpPr>
        <p:spPr>
          <a:xfrm>
            <a:off x="220039" y="200140"/>
            <a:ext cx="6417922" cy="9505719"/>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 xmlns:a16="http://schemas.microsoft.com/office/drawing/2014/main" id="{CCA708B9-D8CD-4669-987F-5C64866CC2B3}"/>
              </a:ext>
            </a:extLst>
          </p:cNvPr>
          <p:cNvSpPr txBox="1"/>
          <p:nvPr/>
        </p:nvSpPr>
        <p:spPr>
          <a:xfrm>
            <a:off x="471487" y="4001984"/>
            <a:ext cx="5915026" cy="5724644"/>
          </a:xfrm>
          <a:prstGeom prst="rect">
            <a:avLst/>
          </a:prstGeom>
          <a:noFill/>
        </p:spPr>
        <p:txBody>
          <a:bodyPr wrap="square" rtlCol="0">
            <a:spAutoFit/>
          </a:bodyPr>
          <a:lstStyle/>
          <a:p>
            <a:r>
              <a:rPr lang="fr-FR" b="1" dirty="0">
                <a:solidFill>
                  <a:schemeClr val="accent2"/>
                </a:solidFill>
              </a:rPr>
              <a:t>SCOLAIRE-JEUNESSE</a:t>
            </a:r>
          </a:p>
          <a:p>
            <a:r>
              <a:rPr lang="fr-FR" sz="1600" dirty="0">
                <a:solidFill>
                  <a:schemeClr val="accent2"/>
                </a:solidFill>
              </a:rPr>
              <a:t>&gt; Les transports</a:t>
            </a:r>
          </a:p>
          <a:p>
            <a:pPr marL="0" indent="0">
              <a:buNone/>
            </a:pPr>
            <a:r>
              <a:rPr lang="fr-FR" sz="1600" dirty="0"/>
              <a:t>Les inscriptions pour les transports vers le collège </a:t>
            </a:r>
            <a:r>
              <a:rPr lang="fr-FR" sz="1600" dirty="0" smtClean="0"/>
              <a:t> et le lycée se </a:t>
            </a:r>
            <a:r>
              <a:rPr lang="fr-FR" sz="1600" dirty="0"/>
              <a:t>font directement par les familles durant l’été via le site internet d’Ile-de-France Mobilités </a:t>
            </a:r>
            <a:r>
              <a:rPr lang="fr-FR" sz="1600" dirty="0">
                <a:solidFill>
                  <a:schemeClr val="accent1">
                    <a:lumMod val="75000"/>
                  </a:schemeClr>
                </a:solidFill>
              </a:rPr>
              <a:t>: </a:t>
            </a:r>
            <a:r>
              <a:rPr lang="fr-FR" sz="1400" b="1" dirty="0">
                <a:hlinkClick r:id="rId2"/>
              </a:rPr>
              <a:t>https://</a:t>
            </a:r>
            <a:r>
              <a:rPr lang="fr-FR" sz="1400" b="1" dirty="0" smtClean="0">
                <a:hlinkClick r:id="rId2"/>
              </a:rPr>
              <a:t>www.iledefrance-mobilités.fr/le-</a:t>
            </a:r>
            <a:r>
              <a:rPr lang="fr-FR" sz="1400" b="1" dirty="0" err="1" smtClean="0">
                <a:hlinkClick r:id="rId2"/>
              </a:rPr>
              <a:t>reseau</a:t>
            </a:r>
            <a:r>
              <a:rPr lang="fr-FR" sz="1400" b="1" dirty="0" smtClean="0">
                <a:hlinkClick r:id="rId2"/>
              </a:rPr>
              <a:t>/services-de-</a:t>
            </a:r>
            <a:r>
              <a:rPr lang="fr-FR" sz="1400" b="1" dirty="0" err="1" smtClean="0">
                <a:hlinkClick r:id="rId2"/>
              </a:rPr>
              <a:t>mobilite</a:t>
            </a:r>
            <a:r>
              <a:rPr lang="fr-FR" sz="1400" b="1" smtClean="0">
                <a:hlinkClick r:id="rId2"/>
              </a:rPr>
              <a:t>/transports-scolaires</a:t>
            </a:r>
            <a:r>
              <a:rPr lang="fr-FR" sz="1400" b="1" smtClean="0"/>
              <a:t>.</a:t>
            </a:r>
            <a:r>
              <a:rPr lang="fr-FR" sz="1400" b="1" dirty="0" smtClean="0"/>
              <a:t/>
            </a:r>
            <a:br>
              <a:rPr lang="fr-FR" sz="1400" b="1" dirty="0" smtClean="0"/>
            </a:br>
            <a:endParaRPr lang="fr-FR" sz="1400" b="1" dirty="0"/>
          </a:p>
          <a:p>
            <a:r>
              <a:rPr lang="fr-FR" sz="1600" dirty="0">
                <a:solidFill>
                  <a:schemeClr val="accent2"/>
                </a:solidFill>
              </a:rPr>
              <a:t>&gt; Investissement à l’école</a:t>
            </a:r>
          </a:p>
          <a:p>
            <a:r>
              <a:rPr lang="fr-FR" sz="1600" dirty="0"/>
              <a:t>La classe de Lydia </a:t>
            </a:r>
            <a:r>
              <a:rPr lang="fr-FR" sz="1600" dirty="0" err="1"/>
              <a:t>Brot</a:t>
            </a:r>
            <a:r>
              <a:rPr lang="fr-FR" sz="1600" dirty="0"/>
              <a:t> sera équipée à la rentrée d’un </a:t>
            </a:r>
            <a:r>
              <a:rPr lang="fr-FR" sz="1600" b="1" dirty="0"/>
              <a:t>t</a:t>
            </a:r>
            <a:r>
              <a:rPr lang="fr-FR" sz="1600" dirty="0"/>
              <a:t>ableau </a:t>
            </a:r>
            <a:r>
              <a:rPr lang="fr-FR" sz="1600" b="1" dirty="0"/>
              <a:t>n</a:t>
            </a:r>
            <a:r>
              <a:rPr lang="fr-FR" sz="1600" dirty="0"/>
              <a:t>umérique </a:t>
            </a:r>
            <a:r>
              <a:rPr lang="fr-FR" sz="1600" b="1" dirty="0"/>
              <a:t>i</a:t>
            </a:r>
            <a:r>
              <a:rPr lang="fr-FR" sz="1600" dirty="0"/>
              <a:t>nteractif (TNI) . Les classes de Nathalie Boulier et Marie-Luce Gendre sont déjà équipées.</a:t>
            </a:r>
          </a:p>
          <a:p>
            <a:r>
              <a:rPr lang="fr-FR" sz="1600" dirty="0">
                <a:solidFill>
                  <a:schemeClr val="accent2"/>
                </a:solidFill>
              </a:rPr>
              <a:t/>
            </a:r>
            <a:br>
              <a:rPr lang="fr-FR" sz="1600" dirty="0">
                <a:solidFill>
                  <a:schemeClr val="accent2"/>
                </a:solidFill>
              </a:rPr>
            </a:br>
            <a:r>
              <a:rPr lang="fr-FR" sz="1600" dirty="0">
                <a:solidFill>
                  <a:schemeClr val="accent2"/>
                </a:solidFill>
              </a:rPr>
              <a:t> &gt; La carte </a:t>
            </a:r>
            <a:r>
              <a:rPr lang="fr-FR" sz="1600" dirty="0" err="1">
                <a:solidFill>
                  <a:schemeClr val="accent2"/>
                </a:solidFill>
              </a:rPr>
              <a:t>Pass</a:t>
            </a:r>
            <a:r>
              <a:rPr lang="fr-FR" sz="1600" dirty="0">
                <a:solidFill>
                  <a:schemeClr val="accent2"/>
                </a:solidFill>
              </a:rPr>
              <a:t>+</a:t>
            </a:r>
            <a:br>
              <a:rPr lang="fr-FR" sz="1600" dirty="0">
                <a:solidFill>
                  <a:schemeClr val="accent2"/>
                </a:solidFill>
              </a:rPr>
            </a:br>
            <a:r>
              <a:rPr lang="fr-FR" sz="1600" dirty="0"/>
              <a:t>Le Département des Yvelines incite les jeunes depuis leur entrée en 6e jusqu’à leur majorité à la pratique d'activités sportives et culturelles : </a:t>
            </a:r>
          </a:p>
          <a:p>
            <a:r>
              <a:rPr lang="fr-FR" sz="1600" dirty="0">
                <a:solidFill>
                  <a:schemeClr val="accent2"/>
                </a:solidFill>
                <a:latin typeface="Arial" panose="020B0604020202020204" pitchFamily="34" charset="0"/>
                <a:cs typeface="Arial" panose="020B0604020202020204" pitchFamily="34" charset="0"/>
              </a:rPr>
              <a:t>■</a:t>
            </a:r>
            <a:r>
              <a:rPr lang="fr-FR" sz="1600" dirty="0"/>
              <a:t> Une aide financière de 80€ à utiliser auprès </a:t>
            </a:r>
            <a:r>
              <a:rPr lang="fr-FR" sz="1600" dirty="0" smtClean="0"/>
              <a:t>de 2000 affiliés </a:t>
            </a:r>
            <a:r>
              <a:rPr lang="fr-FR" sz="1600" dirty="0"/>
              <a:t>: associations sportives, cinémas, piscines, centres de loisirs… </a:t>
            </a:r>
            <a:br>
              <a:rPr lang="fr-FR" sz="1600" dirty="0"/>
            </a:br>
            <a:r>
              <a:rPr lang="fr-FR" sz="1600" dirty="0">
                <a:solidFill>
                  <a:schemeClr val="accent2"/>
                </a:solidFill>
                <a:latin typeface="Arial" panose="020B0604020202020204" pitchFamily="34" charset="0"/>
                <a:cs typeface="Arial" panose="020B0604020202020204" pitchFamily="34" charset="0"/>
              </a:rPr>
              <a:t>■ </a:t>
            </a:r>
            <a:r>
              <a:rPr lang="fr-FR" sz="1600" dirty="0"/>
              <a:t>Des places pour des rencontres sportives ou des réductions pour des concerts. </a:t>
            </a:r>
            <a:br>
              <a:rPr lang="fr-FR" sz="1600" dirty="0"/>
            </a:br>
            <a:r>
              <a:rPr lang="fr-FR" sz="1600" dirty="0"/>
              <a:t>Pour l’obtenir : </a:t>
            </a:r>
            <a:r>
              <a:rPr lang="fr-FR" sz="1600" dirty="0">
                <a:hlinkClick r:id="rId3">
                  <a:extLst>
                    <a:ext uri="{A12FA001-AC4F-418D-AE19-62706E023703}">
                      <ahyp:hlinkClr xmlns="" xmlns:ahyp="http://schemas.microsoft.com/office/drawing/2018/hyperlinkcolor" val="tx"/>
                    </a:ext>
                  </a:extLst>
                </a:hlinkClick>
              </a:rPr>
              <a:t>https://www.passplus.fr </a:t>
            </a:r>
            <a:r>
              <a:rPr lang="fr-FR" sz="1600" dirty="0"/>
              <a:t/>
            </a:r>
            <a:br>
              <a:rPr lang="fr-FR" sz="1600" dirty="0"/>
            </a:br>
            <a:endParaRPr lang="fr-FR" sz="1600" dirty="0"/>
          </a:p>
          <a:p>
            <a:pPr marL="0" indent="0">
              <a:buNone/>
            </a:pPr>
            <a:endParaRPr lang="fr-FR" sz="1600" dirty="0"/>
          </a:p>
        </p:txBody>
      </p:sp>
      <p:pic>
        <p:nvPicPr>
          <p:cNvPr id="3" name="Image 2">
            <a:extLst>
              <a:ext uri="{FF2B5EF4-FFF2-40B4-BE49-F238E27FC236}">
                <a16:creationId xmlns="" xmlns:a16="http://schemas.microsoft.com/office/drawing/2014/main" id="{2C2CDD05-D2EC-4913-93F0-9623680D9C9B}"/>
              </a:ext>
            </a:extLst>
          </p:cNvPr>
          <p:cNvPicPr>
            <a:picLocks noChangeAspect="1"/>
          </p:cNvPicPr>
          <p:nvPr/>
        </p:nvPicPr>
        <p:blipFill>
          <a:blip r:embed="rId4" cstate="print"/>
          <a:stretch>
            <a:fillRect/>
          </a:stretch>
        </p:blipFill>
        <p:spPr>
          <a:xfrm>
            <a:off x="5754501" y="348057"/>
            <a:ext cx="968189" cy="1131119"/>
          </a:xfrm>
          <a:prstGeom prst="rect">
            <a:avLst/>
          </a:prstGeom>
        </p:spPr>
      </p:pic>
      <p:sp>
        <p:nvSpPr>
          <p:cNvPr id="6" name="ZoneTexte 5">
            <a:extLst>
              <a:ext uri="{FF2B5EF4-FFF2-40B4-BE49-F238E27FC236}">
                <a16:creationId xmlns="" xmlns:a16="http://schemas.microsoft.com/office/drawing/2014/main" id="{853123F3-5D37-4276-A3A3-4840FA3E6F12}"/>
              </a:ext>
            </a:extLst>
          </p:cNvPr>
          <p:cNvSpPr txBox="1"/>
          <p:nvPr/>
        </p:nvSpPr>
        <p:spPr>
          <a:xfrm>
            <a:off x="471487" y="647998"/>
            <a:ext cx="5915026" cy="3323987"/>
          </a:xfrm>
          <a:prstGeom prst="rect">
            <a:avLst/>
          </a:prstGeom>
          <a:noFill/>
        </p:spPr>
        <p:txBody>
          <a:bodyPr wrap="square" rtlCol="0">
            <a:spAutoFit/>
          </a:bodyPr>
          <a:lstStyle/>
          <a:p>
            <a:r>
              <a:rPr lang="fr-FR" b="1" dirty="0">
                <a:solidFill>
                  <a:schemeClr val="accent2"/>
                </a:solidFill>
              </a:rPr>
              <a:t>INFORMATION-COMMUNICATION</a:t>
            </a:r>
          </a:p>
          <a:p>
            <a:r>
              <a:rPr lang="fr-FR" sz="1600" dirty="0" smtClean="0">
                <a:solidFill>
                  <a:schemeClr val="accent2"/>
                </a:solidFill>
              </a:rPr>
              <a:t>&gt; </a:t>
            </a:r>
            <a:r>
              <a:rPr lang="fr-FR" sz="1600" dirty="0" smtClean="0"/>
              <a:t>Le </a:t>
            </a:r>
            <a:r>
              <a:rPr lang="fr-FR" sz="1600" dirty="0"/>
              <a:t>panneau lumineux d’information installé ce printemps au carrefour de la demi-lune vient d’être complété par </a:t>
            </a:r>
            <a:r>
              <a:rPr lang="fr-FR" sz="1600" b="1" dirty="0"/>
              <a:t>l’application</a:t>
            </a:r>
            <a:r>
              <a:rPr lang="fr-FR" sz="1600" dirty="0"/>
              <a:t> </a:t>
            </a:r>
            <a:r>
              <a:rPr lang="fr-FR" sz="1600" b="1" dirty="0"/>
              <a:t>ILLIWAP </a:t>
            </a:r>
            <a:r>
              <a:rPr lang="fr-FR" sz="1600" dirty="0"/>
              <a:t>(téléchargeable gratuitement et sans pub sur </a:t>
            </a:r>
            <a:r>
              <a:rPr lang="fr-FR" sz="1600" dirty="0" err="1"/>
              <a:t>Iphone</a:t>
            </a:r>
            <a:r>
              <a:rPr lang="fr-FR" sz="1600" dirty="0"/>
              <a:t> et Android). Elle vous permet d’être informé immédiatement des événements locaux. </a:t>
            </a:r>
            <a:r>
              <a:rPr lang="fr-FR" sz="1600" dirty="0" smtClean="0"/>
              <a:t> Infos sur : </a:t>
            </a:r>
            <a:r>
              <a:rPr lang="fr-FR" sz="1600" dirty="0" smtClean="0">
                <a:hlinkClick r:id="rId5"/>
              </a:rPr>
              <a:t>www.illiwap.com</a:t>
            </a:r>
            <a:r>
              <a:rPr lang="fr-FR" sz="1600" dirty="0" smtClean="0"/>
              <a:t>.</a:t>
            </a:r>
            <a:br>
              <a:rPr lang="fr-FR" sz="1600" dirty="0" smtClean="0"/>
            </a:br>
            <a:r>
              <a:rPr lang="fr-FR" sz="1600" dirty="0" smtClean="0"/>
              <a:t/>
            </a:r>
            <a:br>
              <a:rPr lang="fr-FR" sz="1600" dirty="0" smtClean="0"/>
            </a:br>
            <a:r>
              <a:rPr lang="fr-FR" sz="1600" dirty="0">
                <a:solidFill>
                  <a:schemeClr val="accent2"/>
                </a:solidFill>
              </a:rPr>
              <a:t>&gt; </a:t>
            </a:r>
            <a:r>
              <a:rPr lang="fr-FR" sz="1600" dirty="0"/>
              <a:t>Le site internet « galluis.fr » est en cours de refonte. La nouvelle version sera disponible vers la </a:t>
            </a:r>
            <a:r>
              <a:rPr lang="fr-FR" sz="1600" dirty="0" smtClean="0"/>
              <a:t>mi-octobre 2021. </a:t>
            </a:r>
            <a:r>
              <a:rPr lang="fr-FR" sz="1600" dirty="0"/>
              <a:t>Le site actuel reste toutefois toujours </a:t>
            </a:r>
            <a:r>
              <a:rPr lang="fr-FR" sz="1600" dirty="0" smtClean="0"/>
              <a:t>accessible : </a:t>
            </a:r>
            <a:r>
              <a:rPr lang="fr-FR" sz="1600" dirty="0" smtClean="0">
                <a:hlinkClick r:id="rId6"/>
              </a:rPr>
              <a:t>www.galluis.fr</a:t>
            </a:r>
            <a:r>
              <a:rPr lang="fr-FR" sz="1600" dirty="0" smtClean="0"/>
              <a:t/>
            </a:r>
            <a:br>
              <a:rPr lang="fr-FR" sz="1600" dirty="0" smtClean="0"/>
            </a:br>
            <a:r>
              <a:rPr lang="fr-FR" sz="1600" dirty="0" smtClean="0"/>
              <a:t/>
            </a:r>
            <a:br>
              <a:rPr lang="fr-FR" sz="1600" dirty="0" smtClean="0"/>
            </a:br>
            <a:r>
              <a:rPr lang="fr-FR" sz="1600" dirty="0" smtClean="0">
                <a:solidFill>
                  <a:schemeClr val="accent2"/>
                </a:solidFill>
              </a:rPr>
              <a:t>&gt;</a:t>
            </a:r>
            <a:r>
              <a:rPr lang="fr-FR" sz="1600" dirty="0" smtClean="0"/>
              <a:t>Le Document d’Information Communal sur les Risques Majeurs est disponible en mairie et sur le site :</a:t>
            </a:r>
            <a:r>
              <a:rPr lang="fr-FR" sz="1600" dirty="0">
                <a:hlinkClick r:id="rId6"/>
              </a:rPr>
              <a:t> www.galluis.fr</a:t>
            </a:r>
            <a:endParaRPr lang="fr-FR" sz="1600" dirty="0" smtClean="0"/>
          </a:p>
        </p:txBody>
      </p:sp>
    </p:spTree>
    <p:extLst>
      <p:ext uri="{BB962C8B-B14F-4D97-AF65-F5344CB8AC3E}">
        <p14:creationId xmlns:p14="http://schemas.microsoft.com/office/powerpoint/2010/main" val="1494784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 xmlns:a16="http://schemas.microsoft.com/office/drawing/2014/main" id="{8D0B90D9-87E6-4D01-8C25-DE89602AA9E1}"/>
              </a:ext>
            </a:extLst>
          </p:cNvPr>
          <p:cNvSpPr/>
          <p:nvPr/>
        </p:nvSpPr>
        <p:spPr>
          <a:xfrm>
            <a:off x="240628" y="200140"/>
            <a:ext cx="6417922" cy="9505719"/>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 xmlns:a16="http://schemas.microsoft.com/office/drawing/2014/main" id="{863546D9-D493-4330-8E5F-463DFD0E37BC}"/>
              </a:ext>
            </a:extLst>
          </p:cNvPr>
          <p:cNvSpPr txBox="1"/>
          <p:nvPr/>
        </p:nvSpPr>
        <p:spPr>
          <a:xfrm>
            <a:off x="475013" y="6400800"/>
            <a:ext cx="6175170" cy="3570208"/>
          </a:xfrm>
          <a:custGeom>
            <a:avLst/>
            <a:gdLst>
              <a:gd name="connsiteX0" fmla="*/ 0 w 6157701"/>
              <a:gd name="connsiteY0" fmla="*/ 0 h 3570208"/>
              <a:gd name="connsiteX1" fmla="*/ 622612 w 6157701"/>
              <a:gd name="connsiteY1" fmla="*/ 0 h 3570208"/>
              <a:gd name="connsiteX2" fmla="*/ 1122070 w 6157701"/>
              <a:gd name="connsiteY2" fmla="*/ 0 h 3570208"/>
              <a:gd name="connsiteX3" fmla="*/ 1929413 w 6157701"/>
              <a:gd name="connsiteY3" fmla="*/ 0 h 3570208"/>
              <a:gd name="connsiteX4" fmla="*/ 2552025 w 6157701"/>
              <a:gd name="connsiteY4" fmla="*/ 0 h 3570208"/>
              <a:gd name="connsiteX5" fmla="*/ 3174637 w 6157701"/>
              <a:gd name="connsiteY5" fmla="*/ 0 h 3570208"/>
              <a:gd name="connsiteX6" fmla="*/ 3981980 w 6157701"/>
              <a:gd name="connsiteY6" fmla="*/ 0 h 3570208"/>
              <a:gd name="connsiteX7" fmla="*/ 4543015 w 6157701"/>
              <a:gd name="connsiteY7" fmla="*/ 0 h 3570208"/>
              <a:gd name="connsiteX8" fmla="*/ 5350358 w 6157701"/>
              <a:gd name="connsiteY8" fmla="*/ 0 h 3570208"/>
              <a:gd name="connsiteX9" fmla="*/ 6157701 w 6157701"/>
              <a:gd name="connsiteY9" fmla="*/ 0 h 3570208"/>
              <a:gd name="connsiteX10" fmla="*/ 6157701 w 6157701"/>
              <a:gd name="connsiteY10" fmla="*/ 595035 h 3570208"/>
              <a:gd name="connsiteX11" fmla="*/ 6157701 w 6157701"/>
              <a:gd name="connsiteY11" fmla="*/ 1190069 h 3570208"/>
              <a:gd name="connsiteX12" fmla="*/ 6157701 w 6157701"/>
              <a:gd name="connsiteY12" fmla="*/ 1820806 h 3570208"/>
              <a:gd name="connsiteX13" fmla="*/ 6157701 w 6157701"/>
              <a:gd name="connsiteY13" fmla="*/ 2308735 h 3570208"/>
              <a:gd name="connsiteX14" fmla="*/ 6157701 w 6157701"/>
              <a:gd name="connsiteY14" fmla="*/ 2903769 h 3570208"/>
              <a:gd name="connsiteX15" fmla="*/ 6157701 w 6157701"/>
              <a:gd name="connsiteY15" fmla="*/ 3570208 h 3570208"/>
              <a:gd name="connsiteX16" fmla="*/ 5473512 w 6157701"/>
              <a:gd name="connsiteY16" fmla="*/ 3570208 h 3570208"/>
              <a:gd name="connsiteX17" fmla="*/ 4666169 w 6157701"/>
              <a:gd name="connsiteY17" fmla="*/ 3570208 h 3570208"/>
              <a:gd name="connsiteX18" fmla="*/ 3981980 w 6157701"/>
              <a:gd name="connsiteY18" fmla="*/ 3570208 h 3570208"/>
              <a:gd name="connsiteX19" fmla="*/ 3482522 w 6157701"/>
              <a:gd name="connsiteY19" fmla="*/ 3570208 h 3570208"/>
              <a:gd name="connsiteX20" fmla="*/ 2921487 w 6157701"/>
              <a:gd name="connsiteY20" fmla="*/ 3570208 h 3570208"/>
              <a:gd name="connsiteX21" fmla="*/ 2114144 w 6157701"/>
              <a:gd name="connsiteY21" fmla="*/ 3570208 h 3570208"/>
              <a:gd name="connsiteX22" fmla="*/ 1429955 w 6157701"/>
              <a:gd name="connsiteY22" fmla="*/ 3570208 h 3570208"/>
              <a:gd name="connsiteX23" fmla="*/ 868920 w 6157701"/>
              <a:gd name="connsiteY23" fmla="*/ 3570208 h 3570208"/>
              <a:gd name="connsiteX24" fmla="*/ 0 w 6157701"/>
              <a:gd name="connsiteY24" fmla="*/ 3570208 h 3570208"/>
              <a:gd name="connsiteX25" fmla="*/ 0 w 6157701"/>
              <a:gd name="connsiteY25" fmla="*/ 3082280 h 3570208"/>
              <a:gd name="connsiteX26" fmla="*/ 0 w 6157701"/>
              <a:gd name="connsiteY26" fmla="*/ 2594351 h 3570208"/>
              <a:gd name="connsiteX27" fmla="*/ 0 w 6157701"/>
              <a:gd name="connsiteY27" fmla="*/ 1963614 h 3570208"/>
              <a:gd name="connsiteX28" fmla="*/ 0 w 6157701"/>
              <a:gd name="connsiteY28" fmla="*/ 1439984 h 3570208"/>
              <a:gd name="connsiteX29" fmla="*/ 0 w 6157701"/>
              <a:gd name="connsiteY29" fmla="*/ 773545 h 3570208"/>
              <a:gd name="connsiteX30" fmla="*/ 0 w 6157701"/>
              <a:gd name="connsiteY30" fmla="*/ 0 h 35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157701" h="3570208" extrusionOk="0">
                <a:moveTo>
                  <a:pt x="0" y="0"/>
                </a:moveTo>
                <a:cubicBezTo>
                  <a:pt x="152039" y="10034"/>
                  <a:pt x="355544" y="8397"/>
                  <a:pt x="622612" y="0"/>
                </a:cubicBezTo>
                <a:cubicBezTo>
                  <a:pt x="889680" y="-8397"/>
                  <a:pt x="887983" y="-6351"/>
                  <a:pt x="1122070" y="0"/>
                </a:cubicBezTo>
                <a:cubicBezTo>
                  <a:pt x="1356157" y="6351"/>
                  <a:pt x="1754697" y="-37995"/>
                  <a:pt x="1929413" y="0"/>
                </a:cubicBezTo>
                <a:cubicBezTo>
                  <a:pt x="2104129" y="37995"/>
                  <a:pt x="2297284" y="12017"/>
                  <a:pt x="2552025" y="0"/>
                </a:cubicBezTo>
                <a:cubicBezTo>
                  <a:pt x="2806766" y="-12017"/>
                  <a:pt x="2902658" y="-24377"/>
                  <a:pt x="3174637" y="0"/>
                </a:cubicBezTo>
                <a:cubicBezTo>
                  <a:pt x="3446616" y="24377"/>
                  <a:pt x="3733287" y="8372"/>
                  <a:pt x="3981980" y="0"/>
                </a:cubicBezTo>
                <a:cubicBezTo>
                  <a:pt x="4230673" y="-8372"/>
                  <a:pt x="4307676" y="-11632"/>
                  <a:pt x="4543015" y="0"/>
                </a:cubicBezTo>
                <a:cubicBezTo>
                  <a:pt x="4778355" y="11632"/>
                  <a:pt x="5052218" y="19352"/>
                  <a:pt x="5350358" y="0"/>
                </a:cubicBezTo>
                <a:cubicBezTo>
                  <a:pt x="5648498" y="-19352"/>
                  <a:pt x="5890194" y="30189"/>
                  <a:pt x="6157701" y="0"/>
                </a:cubicBezTo>
                <a:cubicBezTo>
                  <a:pt x="6179353" y="128824"/>
                  <a:pt x="6169220" y="428486"/>
                  <a:pt x="6157701" y="595035"/>
                </a:cubicBezTo>
                <a:cubicBezTo>
                  <a:pt x="6146182" y="761584"/>
                  <a:pt x="6181293" y="1008739"/>
                  <a:pt x="6157701" y="1190069"/>
                </a:cubicBezTo>
                <a:cubicBezTo>
                  <a:pt x="6134109" y="1371399"/>
                  <a:pt x="6166784" y="1534561"/>
                  <a:pt x="6157701" y="1820806"/>
                </a:cubicBezTo>
                <a:cubicBezTo>
                  <a:pt x="6148618" y="2107051"/>
                  <a:pt x="6138570" y="2093598"/>
                  <a:pt x="6157701" y="2308735"/>
                </a:cubicBezTo>
                <a:cubicBezTo>
                  <a:pt x="6176832" y="2523872"/>
                  <a:pt x="6187372" y="2715076"/>
                  <a:pt x="6157701" y="2903769"/>
                </a:cubicBezTo>
                <a:cubicBezTo>
                  <a:pt x="6128030" y="3092462"/>
                  <a:pt x="6179370" y="3416212"/>
                  <a:pt x="6157701" y="3570208"/>
                </a:cubicBezTo>
                <a:cubicBezTo>
                  <a:pt x="5834034" y="3570782"/>
                  <a:pt x="5716931" y="3569173"/>
                  <a:pt x="5473512" y="3570208"/>
                </a:cubicBezTo>
                <a:cubicBezTo>
                  <a:pt x="5230093" y="3571243"/>
                  <a:pt x="4898222" y="3567185"/>
                  <a:pt x="4666169" y="3570208"/>
                </a:cubicBezTo>
                <a:cubicBezTo>
                  <a:pt x="4434116" y="3573231"/>
                  <a:pt x="4175845" y="3580816"/>
                  <a:pt x="3981980" y="3570208"/>
                </a:cubicBezTo>
                <a:cubicBezTo>
                  <a:pt x="3788115" y="3559600"/>
                  <a:pt x="3724910" y="3593746"/>
                  <a:pt x="3482522" y="3570208"/>
                </a:cubicBezTo>
                <a:cubicBezTo>
                  <a:pt x="3240134" y="3546670"/>
                  <a:pt x="3181686" y="3570237"/>
                  <a:pt x="2921487" y="3570208"/>
                </a:cubicBezTo>
                <a:cubicBezTo>
                  <a:pt x="2661288" y="3570179"/>
                  <a:pt x="2513941" y="3575571"/>
                  <a:pt x="2114144" y="3570208"/>
                </a:cubicBezTo>
                <a:cubicBezTo>
                  <a:pt x="1714347" y="3564845"/>
                  <a:pt x="1623759" y="3576266"/>
                  <a:pt x="1429955" y="3570208"/>
                </a:cubicBezTo>
                <a:cubicBezTo>
                  <a:pt x="1236151" y="3564150"/>
                  <a:pt x="1059944" y="3543042"/>
                  <a:pt x="868920" y="3570208"/>
                </a:cubicBezTo>
                <a:cubicBezTo>
                  <a:pt x="677897" y="3597374"/>
                  <a:pt x="431253" y="3532088"/>
                  <a:pt x="0" y="3570208"/>
                </a:cubicBezTo>
                <a:cubicBezTo>
                  <a:pt x="-9491" y="3341835"/>
                  <a:pt x="-20054" y="3260447"/>
                  <a:pt x="0" y="3082280"/>
                </a:cubicBezTo>
                <a:cubicBezTo>
                  <a:pt x="20054" y="2904113"/>
                  <a:pt x="11827" y="2737722"/>
                  <a:pt x="0" y="2594351"/>
                </a:cubicBezTo>
                <a:cubicBezTo>
                  <a:pt x="-11827" y="2450980"/>
                  <a:pt x="-21677" y="2113823"/>
                  <a:pt x="0" y="1963614"/>
                </a:cubicBezTo>
                <a:cubicBezTo>
                  <a:pt x="21677" y="1813405"/>
                  <a:pt x="-10350" y="1684405"/>
                  <a:pt x="0" y="1439984"/>
                </a:cubicBezTo>
                <a:cubicBezTo>
                  <a:pt x="10350" y="1195563"/>
                  <a:pt x="9900" y="1056957"/>
                  <a:pt x="0" y="773545"/>
                </a:cubicBezTo>
                <a:cubicBezTo>
                  <a:pt x="-9900" y="490133"/>
                  <a:pt x="-29716" y="285019"/>
                  <a:pt x="0" y="0"/>
                </a:cubicBezTo>
                <a:close/>
              </a:path>
            </a:pathLst>
          </a:custGeom>
          <a:noFill/>
          <a:ln>
            <a:noFill/>
            <a:extLst>
              <a:ext uri="{C807C97D-BFC1-408E-A445-0C87EB9F89A2}">
                <ask:lineSketchStyleProps xmln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REGLES DE BONNE CONDUITE</a:t>
            </a:r>
          </a:p>
          <a:p>
            <a:r>
              <a:rPr lang="fr-FR" sz="1600" dirty="0">
                <a:solidFill>
                  <a:schemeClr val="accent2"/>
                </a:solidFill>
              </a:rPr>
              <a:t>&gt; </a:t>
            </a:r>
            <a:r>
              <a:rPr lang="fr-FR" sz="1600" dirty="0">
                <a:solidFill>
                  <a:schemeClr val="tx1"/>
                </a:solidFill>
              </a:rPr>
              <a:t>Interdiction de brûlage des déchets </a:t>
            </a:r>
            <a:r>
              <a:rPr lang="fr-FR" sz="1600" dirty="0" smtClean="0">
                <a:solidFill>
                  <a:schemeClr val="tx1"/>
                </a:solidFill>
              </a:rPr>
              <a:t>verts.</a:t>
            </a:r>
            <a:endParaRPr lang="fr-FR" sz="1600" dirty="0">
              <a:solidFill>
                <a:schemeClr val="tx1"/>
              </a:solidFill>
            </a:endParaRPr>
          </a:p>
          <a:p>
            <a:r>
              <a:rPr lang="fr-FR" sz="1600" dirty="0">
                <a:solidFill>
                  <a:schemeClr val="accent2"/>
                </a:solidFill>
              </a:rPr>
              <a:t>&gt; </a:t>
            </a:r>
            <a:r>
              <a:rPr lang="fr-FR" sz="1600" dirty="0">
                <a:solidFill>
                  <a:schemeClr val="tx1"/>
                </a:solidFill>
              </a:rPr>
              <a:t>Stationnement des véhicules, nous vous remercions de respecter les emplacements définis sous peine </a:t>
            </a:r>
            <a:r>
              <a:rPr lang="fr-FR" sz="1600" dirty="0" smtClean="0">
                <a:solidFill>
                  <a:schemeClr val="tx1"/>
                </a:solidFill>
              </a:rPr>
              <a:t>d’amende.</a:t>
            </a:r>
            <a:endParaRPr lang="fr-FR" sz="1600" dirty="0">
              <a:solidFill>
                <a:schemeClr val="tx1"/>
              </a:solidFill>
            </a:endParaRPr>
          </a:p>
          <a:p>
            <a:r>
              <a:rPr lang="fr-FR" sz="1600" dirty="0">
                <a:solidFill>
                  <a:schemeClr val="accent2"/>
                </a:solidFill>
              </a:rPr>
              <a:t>&gt; </a:t>
            </a:r>
            <a:r>
              <a:rPr lang="fr-FR" sz="1600" dirty="0">
                <a:solidFill>
                  <a:schemeClr val="tx1"/>
                </a:solidFill>
              </a:rPr>
              <a:t>Déjections canines, elles sont interdites sur les voies publiques (trottoirs et Parc du Grand Jardin) . Des sachets sont à disposition Place de l’Église et au Parc du Grand Jardin.</a:t>
            </a:r>
          </a:p>
          <a:p>
            <a:r>
              <a:rPr lang="fr-FR" sz="1600" dirty="0">
                <a:solidFill>
                  <a:schemeClr val="accent2"/>
                </a:solidFill>
              </a:rPr>
              <a:t>&gt; </a:t>
            </a:r>
            <a:r>
              <a:rPr lang="fr-FR" sz="1600" dirty="0">
                <a:solidFill>
                  <a:schemeClr val="tx1"/>
                </a:solidFill>
              </a:rPr>
              <a:t>Les chiens doivent être impérativement tenus en laisse sur la voie                 publique.</a:t>
            </a:r>
          </a:p>
          <a:p>
            <a:r>
              <a:rPr lang="fr-FR" sz="1600" dirty="0">
                <a:solidFill>
                  <a:schemeClr val="accent2"/>
                </a:solidFill>
              </a:rPr>
              <a:t>&gt; </a:t>
            </a:r>
            <a:r>
              <a:rPr lang="fr-FR" sz="1600" dirty="0">
                <a:solidFill>
                  <a:schemeClr val="tx1"/>
                </a:solidFill>
              </a:rPr>
              <a:t>Merci de respecter les horaires de jardinage et bricolage de 8h30 à 12h et de 14h30 à 19h30 en semaine, le samedi de 9h à 12h et de 15h à 19h,   le dimanche et jours fériés de 10h à 12h.</a:t>
            </a:r>
          </a:p>
          <a:p>
            <a:pPr marL="285750" indent="-285750">
              <a:buFont typeface="Wingdings" panose="05000000000000000000" pitchFamily="2" charset="2"/>
              <a:buChar char="Ø"/>
            </a:pPr>
            <a:endParaRPr lang="fr-FR" sz="1600" dirty="0">
              <a:solidFill>
                <a:schemeClr val="tx1"/>
              </a:solidFill>
            </a:endParaRPr>
          </a:p>
          <a:p>
            <a:pPr marL="285750" indent="-285750">
              <a:buFont typeface="Wingdings" panose="05000000000000000000" pitchFamily="2" charset="2"/>
              <a:buChar char="Ø"/>
            </a:pPr>
            <a:endParaRPr lang="fr-FR" sz="1600" dirty="0">
              <a:solidFill>
                <a:schemeClr val="tx1"/>
              </a:solidFill>
            </a:endParaRPr>
          </a:p>
        </p:txBody>
      </p:sp>
      <p:sp>
        <p:nvSpPr>
          <p:cNvPr id="4" name="Ellipse 3">
            <a:extLst>
              <a:ext uri="{FF2B5EF4-FFF2-40B4-BE49-F238E27FC236}">
                <a16:creationId xmlns="" xmlns:a16="http://schemas.microsoft.com/office/drawing/2014/main" id="{0EAB24CE-531A-4A9A-8679-15F66AA7F4EF}"/>
              </a:ext>
            </a:extLst>
          </p:cNvPr>
          <p:cNvSpPr/>
          <p:nvPr/>
        </p:nvSpPr>
        <p:spPr>
          <a:xfrm>
            <a:off x="5402158" y="6231097"/>
            <a:ext cx="788521" cy="750902"/>
          </a:xfrm>
          <a:prstGeom prst="ellipse">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 xmlns:a16="http://schemas.microsoft.com/office/drawing/2014/main" id="{69DA97CC-A8AF-4F25-951A-FB7BDF948E63}"/>
              </a:ext>
            </a:extLst>
          </p:cNvPr>
          <p:cNvSpPr txBox="1"/>
          <p:nvPr/>
        </p:nvSpPr>
        <p:spPr>
          <a:xfrm>
            <a:off x="5389096" y="6327713"/>
            <a:ext cx="801583" cy="523220"/>
          </a:xfrm>
          <a:prstGeom prst="rect">
            <a:avLst/>
          </a:prstGeom>
          <a:noFill/>
        </p:spPr>
        <p:txBody>
          <a:bodyPr wrap="square" rtlCol="0">
            <a:spAutoFit/>
          </a:bodyPr>
          <a:lstStyle/>
          <a:p>
            <a:pPr algn="ctr"/>
            <a:r>
              <a:rPr lang="fr-FR" sz="1400" dirty="0">
                <a:solidFill>
                  <a:schemeClr val="bg1"/>
                </a:solidFill>
              </a:rPr>
              <a:t>PETIT </a:t>
            </a:r>
          </a:p>
          <a:p>
            <a:pPr algn="ctr"/>
            <a:r>
              <a:rPr lang="fr-FR" sz="1400" dirty="0">
                <a:solidFill>
                  <a:schemeClr val="bg1"/>
                </a:solidFill>
              </a:rPr>
              <a:t>RAPPEL</a:t>
            </a:r>
          </a:p>
        </p:txBody>
      </p:sp>
      <p:sp>
        <p:nvSpPr>
          <p:cNvPr id="6" name="ZoneTexte 5">
            <a:extLst>
              <a:ext uri="{FF2B5EF4-FFF2-40B4-BE49-F238E27FC236}">
                <a16:creationId xmlns="" xmlns:a16="http://schemas.microsoft.com/office/drawing/2014/main" id="{35E2980C-4EEA-4257-AAAF-E51D263A003C}"/>
              </a:ext>
            </a:extLst>
          </p:cNvPr>
          <p:cNvSpPr txBox="1"/>
          <p:nvPr/>
        </p:nvSpPr>
        <p:spPr>
          <a:xfrm>
            <a:off x="459670" y="463139"/>
            <a:ext cx="6006443" cy="6032421"/>
          </a:xfrm>
          <a:prstGeom prst="rect">
            <a:avLst/>
          </a:prstGeom>
          <a:noFill/>
        </p:spPr>
        <p:txBody>
          <a:bodyPr wrap="square" rtlCol="0">
            <a:spAutoFit/>
          </a:bodyPr>
          <a:lstStyle/>
          <a:p>
            <a:r>
              <a:rPr lang="fr-FR" b="1" dirty="0">
                <a:solidFill>
                  <a:schemeClr val="accent2"/>
                </a:solidFill>
              </a:rPr>
              <a:t>NUISANCES</a:t>
            </a:r>
          </a:p>
          <a:p>
            <a:r>
              <a:rPr lang="fr-FR" sz="1600" dirty="0">
                <a:solidFill>
                  <a:schemeClr val="accent2"/>
                </a:solidFill>
              </a:rPr>
              <a:t>&gt; </a:t>
            </a:r>
            <a:r>
              <a:rPr lang="fr-FR" sz="1600" b="1" dirty="0"/>
              <a:t>Château du Lieutel </a:t>
            </a:r>
            <a:r>
              <a:rPr lang="fr-FR" sz="1600" dirty="0"/>
              <a:t>: Pour mettre fin aux diverses nuisances et irrégularités, le maire de Galluis a publié le </a:t>
            </a:r>
            <a:r>
              <a:rPr lang="fr-FR" sz="1600" dirty="0" smtClean="0"/>
              <a:t>09/09/2019 un </a:t>
            </a:r>
            <a:r>
              <a:rPr lang="fr-FR" sz="1600" dirty="0"/>
              <a:t>arrêté de fermeture administrative de l’établissement « Château du Lieutel » dont la régularité a été </a:t>
            </a:r>
            <a:r>
              <a:rPr lang="fr-FR" sz="1600" dirty="0" smtClean="0"/>
              <a:t>contestée </a:t>
            </a:r>
            <a:r>
              <a:rPr lang="fr-FR" sz="1600" dirty="0"/>
              <a:t>par </a:t>
            </a:r>
            <a:r>
              <a:rPr lang="fr-FR" sz="1600" dirty="0" smtClean="0"/>
              <a:t>l’exploitant.</a:t>
            </a:r>
            <a:r>
              <a:rPr lang="fr-FR" sz="1600" dirty="0"/>
              <a:t/>
            </a:r>
            <a:br>
              <a:rPr lang="fr-FR" sz="1600" dirty="0"/>
            </a:br>
            <a:r>
              <a:rPr lang="fr-FR" sz="1600" dirty="0"/>
              <a:t>Le Tribunal Administratif a confirmé sa validité le 14/06/2021.</a:t>
            </a:r>
          </a:p>
          <a:p>
            <a:r>
              <a:rPr lang="fr-FR" sz="1600" dirty="0"/>
              <a:t>L’application réelle de la fermeture n’est pas de la compétence de la commune, mais des autorités préfectorales.</a:t>
            </a:r>
          </a:p>
          <a:p>
            <a:r>
              <a:rPr lang="fr-FR" sz="1600" dirty="0"/>
              <a:t>Cependant, d’autres procédures sont en cours, des informations vous seront communiquées dès que possible.</a:t>
            </a:r>
          </a:p>
          <a:p>
            <a:r>
              <a:rPr lang="fr-FR" sz="1600" dirty="0">
                <a:solidFill>
                  <a:schemeClr val="accent2"/>
                </a:solidFill>
              </a:rPr>
              <a:t>&gt; </a:t>
            </a:r>
            <a:r>
              <a:rPr lang="fr-FR" sz="1600" b="1" dirty="0"/>
              <a:t>LMTPT </a:t>
            </a:r>
            <a:r>
              <a:rPr lang="fr-FR" sz="1600" dirty="0"/>
              <a:t>: L’entreprise de stockage de sables, </a:t>
            </a:r>
            <a:r>
              <a:rPr lang="fr-FR" sz="1600" dirty="0" smtClean="0"/>
              <a:t>et </a:t>
            </a:r>
            <a:r>
              <a:rPr lang="fr-FR" sz="1600" dirty="0"/>
              <a:t>divers matériaux de démolition exerce son activité sur un terrain classé Zone Naturelle au bord du RD156. Une action en justice intentée par la commune de Galluis en </a:t>
            </a:r>
            <a:r>
              <a:rPr lang="fr-FR" sz="1600" b="1" dirty="0"/>
              <a:t>2011</a:t>
            </a:r>
            <a:r>
              <a:rPr lang="fr-FR" sz="1600" dirty="0"/>
              <a:t> </a:t>
            </a:r>
            <a:r>
              <a:rPr lang="fr-FR" sz="1600" dirty="0" smtClean="0"/>
              <a:t>a condamné en novembre </a:t>
            </a:r>
            <a:r>
              <a:rPr lang="fr-FR" sz="1600" b="1" dirty="0" smtClean="0"/>
              <a:t>2019</a:t>
            </a:r>
            <a:r>
              <a:rPr lang="fr-FR" sz="1600" dirty="0" smtClean="0"/>
              <a:t> l’entreprise à remettre le terrain en état initial.  Celle-ci ayant fait appel suspensif , nous attendons les conclusions du tribunal qui sont imminentes.</a:t>
            </a:r>
            <a:br>
              <a:rPr lang="fr-FR" sz="1600" dirty="0" smtClean="0"/>
            </a:br>
            <a:r>
              <a:rPr lang="fr-FR" sz="1600" dirty="0" smtClean="0"/>
              <a:t> </a:t>
            </a:r>
            <a:r>
              <a:rPr lang="fr-FR" sz="1600" dirty="0" smtClean="0">
                <a:solidFill>
                  <a:schemeClr val="accent2"/>
                </a:solidFill>
              </a:rPr>
              <a:t>&gt; </a:t>
            </a:r>
            <a:r>
              <a:rPr lang="fr-FR" sz="1600" b="1" dirty="0"/>
              <a:t>WSDTP</a:t>
            </a:r>
            <a:r>
              <a:rPr lang="fr-FR" sz="1600" dirty="0"/>
              <a:t>: La large participation des habitants à la consultation publique </a:t>
            </a:r>
            <a:r>
              <a:rPr lang="fr-FR" sz="1600"/>
              <a:t>s’est </a:t>
            </a:r>
            <a:r>
              <a:rPr lang="fr-FR" sz="1600" smtClean="0"/>
              <a:t>ajoutée </a:t>
            </a:r>
            <a:r>
              <a:rPr lang="fr-FR" sz="1600" dirty="0"/>
              <a:t>au rejet unanime du conseil municipal. Suite à cette réprobation générale, l’entreprise </a:t>
            </a:r>
            <a:r>
              <a:rPr lang="fr-FR" sz="1600" dirty="0" smtClean="0"/>
              <a:t>WSDTP </a:t>
            </a:r>
            <a:r>
              <a:rPr lang="fr-FR" sz="1600" dirty="0"/>
              <a:t>n’est pas autorisée à procéder au concassage sur le site de la route de Boissy. Une nouvelle demande de la part de l’exploitant devrait conduire à une étude d’impact avec enquête publique. Nous vous tiendrons informés.</a:t>
            </a:r>
            <a:br>
              <a:rPr lang="fr-FR" sz="1600" dirty="0"/>
            </a:br>
            <a:r>
              <a:rPr lang="fr-FR" sz="1600" dirty="0"/>
              <a:t>Nous avons récemment été témoin d’un concassage illégal, nous l’avons fait constater par les autorités compétentes.</a:t>
            </a:r>
          </a:p>
        </p:txBody>
      </p:sp>
    </p:spTree>
    <p:extLst>
      <p:ext uri="{BB962C8B-B14F-4D97-AF65-F5344CB8AC3E}">
        <p14:creationId xmlns:p14="http://schemas.microsoft.com/office/powerpoint/2010/main" val="8989701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2417</TotalTime>
  <Words>438</Words>
  <Application>Microsoft Office PowerPoint</Application>
  <PresentationFormat>Format A4 (210 x 297 mm)</PresentationFormat>
  <Paragraphs>39</Paragraphs>
  <Slides>3</Slides>
  <Notes>0</Notes>
  <HiddenSlides>0</HiddenSlides>
  <MMClips>0</MMClips>
  <ScaleCrop>false</ScaleCrop>
  <HeadingPairs>
    <vt:vector size="4" baseType="variant">
      <vt:variant>
        <vt:lpstr>Thème</vt:lpstr>
      </vt:variant>
      <vt:variant>
        <vt:i4>1</vt:i4>
      </vt:variant>
      <vt:variant>
        <vt:lpstr>Titres des diapositives</vt:lpstr>
      </vt:variant>
      <vt:variant>
        <vt:i4>3</vt:i4>
      </vt:variant>
    </vt:vector>
  </HeadingPairs>
  <TitlesOfParts>
    <vt:vector size="4" baseType="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alonso</dc:creator>
  <cp:lastModifiedBy>Microsoft</cp:lastModifiedBy>
  <cp:revision>93</cp:revision>
  <cp:lastPrinted>2021-07-09T09:53:57Z</cp:lastPrinted>
  <dcterms:created xsi:type="dcterms:W3CDTF">2021-06-28T10:28:01Z</dcterms:created>
  <dcterms:modified xsi:type="dcterms:W3CDTF">2021-07-09T10:06:28Z</dcterms:modified>
</cp:coreProperties>
</file>